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74" r:id="rId2"/>
    <p:sldId id="391" r:id="rId3"/>
    <p:sldId id="384" r:id="rId4"/>
    <p:sldId id="385" r:id="rId5"/>
    <p:sldId id="386" r:id="rId6"/>
    <p:sldId id="387" r:id="rId7"/>
    <p:sldId id="389" r:id="rId8"/>
    <p:sldId id="390" r:id="rId9"/>
    <p:sldId id="388" r:id="rId10"/>
    <p:sldId id="397" r:id="rId11"/>
    <p:sldId id="395" r:id="rId12"/>
    <p:sldId id="306" r:id="rId13"/>
    <p:sldId id="425" r:id="rId14"/>
    <p:sldId id="396" r:id="rId15"/>
    <p:sldId id="426" r:id="rId16"/>
    <p:sldId id="427" r:id="rId17"/>
    <p:sldId id="392" r:id="rId18"/>
    <p:sldId id="394" r:id="rId19"/>
    <p:sldId id="697" r:id="rId20"/>
    <p:sldId id="698" r:id="rId21"/>
    <p:sldId id="398" r:id="rId22"/>
    <p:sldId id="403" r:id="rId23"/>
    <p:sldId id="405" r:id="rId24"/>
    <p:sldId id="407" r:id="rId25"/>
    <p:sldId id="256" r:id="rId26"/>
    <p:sldId id="424" r:id="rId27"/>
    <p:sldId id="412" r:id="rId28"/>
    <p:sldId id="414" r:id="rId29"/>
    <p:sldId id="415" r:id="rId30"/>
    <p:sldId id="417" r:id="rId31"/>
    <p:sldId id="26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F50E7A29-14EC-A74C-8115-EFF96D771BD2}">
          <p14:sldIdLst>
            <p14:sldId id="274"/>
            <p14:sldId id="391"/>
            <p14:sldId id="384"/>
            <p14:sldId id="385"/>
            <p14:sldId id="386"/>
            <p14:sldId id="387"/>
            <p14:sldId id="389"/>
            <p14:sldId id="390"/>
            <p14:sldId id="388"/>
            <p14:sldId id="397"/>
            <p14:sldId id="395"/>
            <p14:sldId id="306"/>
            <p14:sldId id="425"/>
            <p14:sldId id="396"/>
            <p14:sldId id="426"/>
            <p14:sldId id="427"/>
            <p14:sldId id="392"/>
            <p14:sldId id="394"/>
            <p14:sldId id="697"/>
            <p14:sldId id="698"/>
            <p14:sldId id="398"/>
            <p14:sldId id="403"/>
            <p14:sldId id="405"/>
            <p14:sldId id="407"/>
            <p14:sldId id="256"/>
            <p14:sldId id="424"/>
            <p14:sldId id="412"/>
            <p14:sldId id="414"/>
            <p14:sldId id="415"/>
            <p14:sldId id="417"/>
            <p14:sldId id="261"/>
          </p14:sldIdLst>
        </p14:section>
        <p14:section name="Icons, Devices" id="{2BB70305-F892-6C40-B512-C4829BF1FD4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2"/>
    <p:restoredTop sz="94892"/>
  </p:normalViewPr>
  <p:slideViewPr>
    <p:cSldViewPr snapToGrid="0" snapToObjects="1" showGuides="1">
      <p:cViewPr>
        <p:scale>
          <a:sx n="84" d="100"/>
          <a:sy n="84" d="100"/>
        </p:scale>
        <p:origin x="512" y="10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847AB-3B75-FF4A-B0A2-6BEB5C2F7506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9A84A-733A-0C47-AC2B-F0C70F83A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D1589-23BC-4094-A55E-F8F6B52BEEF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32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3D1589-23BC-4094-A55E-F8F6B52BEEF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921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9602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427355"/>
            <a:ext cx="3963476" cy="4289503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871812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-386458" y="1260375"/>
            <a:ext cx="4397254" cy="4336451"/>
          </a:xfrm>
          <a:custGeom>
            <a:avLst/>
            <a:gdLst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0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2396248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1241 h 4336451"/>
              <a:gd name="connsiteX1" fmla="*/ 1958741 w 7680637"/>
              <a:gd name="connsiteY1" fmla="*/ 4395 h 4336451"/>
              <a:gd name="connsiteX2" fmla="*/ 2359375 w 7680637"/>
              <a:gd name="connsiteY2" fmla="*/ 113712 h 4336451"/>
              <a:gd name="connsiteX3" fmla="*/ 2789536 w 7680637"/>
              <a:gd name="connsiteY3" fmla="*/ 374021 h 4336451"/>
              <a:gd name="connsiteX4" fmla="*/ 3102571 w 7680637"/>
              <a:gd name="connsiteY4" fmla="*/ 643354 h 4336451"/>
              <a:gd name="connsiteX5" fmla="*/ 3332895 w 7680637"/>
              <a:gd name="connsiteY5" fmla="*/ 879443 h 4336451"/>
              <a:gd name="connsiteX6" fmla="*/ 3547486 w 7680637"/>
              <a:gd name="connsiteY6" fmla="*/ 1125263 h 4336451"/>
              <a:gd name="connsiteX7" fmla="*/ 3559541 w 7680637"/>
              <a:gd name="connsiteY7" fmla="*/ 1136814 h 4336451"/>
              <a:gd name="connsiteX8" fmla="*/ 3594844 w 7680637"/>
              <a:gd name="connsiteY8" fmla="*/ 1179839 h 4336451"/>
              <a:gd name="connsiteX9" fmla="*/ 3608488 w 7680637"/>
              <a:gd name="connsiteY9" fmla="*/ 1199610 h 4336451"/>
              <a:gd name="connsiteX10" fmla="*/ 3859378 w 7680637"/>
              <a:gd name="connsiteY10" fmla="*/ 1530521 h 4336451"/>
              <a:gd name="connsiteX11" fmla="*/ 4127150 w 7680637"/>
              <a:gd name="connsiteY11" fmla="*/ 1957420 h 4336451"/>
              <a:gd name="connsiteX12" fmla="*/ 4318633 w 7680637"/>
              <a:gd name="connsiteY12" fmla="*/ 2395038 h 4336451"/>
              <a:gd name="connsiteX13" fmla="*/ 4397027 w 7680637"/>
              <a:gd name="connsiteY13" fmla="*/ 2829633 h 4336451"/>
              <a:gd name="connsiteX14" fmla="*/ 4225697 w 7680637"/>
              <a:gd name="connsiteY14" fmla="*/ 3419902 h 4336451"/>
              <a:gd name="connsiteX15" fmla="*/ 4062935 w 7680637"/>
              <a:gd name="connsiteY15" fmla="*/ 3609295 h 4336451"/>
              <a:gd name="connsiteX16" fmla="*/ 4026361 w 7680637"/>
              <a:gd name="connsiteY16" fmla="*/ 3648304 h 4336451"/>
              <a:gd name="connsiteX17" fmla="*/ 3960411 w 7680637"/>
              <a:gd name="connsiteY17" fmla="*/ 3702417 h 4336451"/>
              <a:gd name="connsiteX18" fmla="*/ 3930096 w 7680637"/>
              <a:gd name="connsiteY18" fmla="*/ 3720145 h 4336451"/>
              <a:gd name="connsiteX19" fmla="*/ 3581683 w 7680637"/>
              <a:gd name="connsiteY19" fmla="*/ 3923972 h 4336451"/>
              <a:gd name="connsiteX20" fmla="*/ 3065181 w 7680637"/>
              <a:gd name="connsiteY20" fmla="*/ 4112732 h 4336451"/>
              <a:gd name="connsiteX21" fmla="*/ 2281419 w 7680637"/>
              <a:gd name="connsiteY21" fmla="*/ 4276486 h 4336451"/>
              <a:gd name="connsiteX22" fmla="*/ 1509106 w 7680637"/>
              <a:gd name="connsiteY22" fmla="*/ 4336355 h 4336451"/>
              <a:gd name="connsiteX23" fmla="*/ 987175 w 7680637"/>
              <a:gd name="connsiteY23" fmla="*/ 4286597 h 4336451"/>
              <a:gd name="connsiteX24" fmla="*/ 589146 w 7680637"/>
              <a:gd name="connsiteY24" fmla="*/ 4153435 h 4336451"/>
              <a:gd name="connsiteX25" fmla="*/ 309879 w 7680637"/>
              <a:gd name="connsiteY25" fmla="*/ 3953535 h 4336451"/>
              <a:gd name="connsiteX26" fmla="*/ 268865 w 7680637"/>
              <a:gd name="connsiteY26" fmla="*/ 3913607 h 4336451"/>
              <a:gd name="connsiteX27" fmla="*/ 226554 w 7680637"/>
              <a:gd name="connsiteY27" fmla="*/ 3862040 h 4336451"/>
              <a:gd name="connsiteX28" fmla="*/ 218482 w 7680637"/>
              <a:gd name="connsiteY28" fmla="*/ 3847486 h 4336451"/>
              <a:gd name="connsiteX29" fmla="*/ 164739 w 7680637"/>
              <a:gd name="connsiteY29" fmla="*/ 3765333 h 4336451"/>
              <a:gd name="connsiteX30" fmla="*/ 30218 w 7680637"/>
              <a:gd name="connsiteY30" fmla="*/ 3404051 h 4336451"/>
              <a:gd name="connsiteX31" fmla="*/ 6563 w 7680637"/>
              <a:gd name="connsiteY31" fmla="*/ 2907338 h 4336451"/>
              <a:gd name="connsiteX32" fmla="*/ 94549 w 7680637"/>
              <a:gd name="connsiteY32" fmla="*/ 2373545 h 4336451"/>
              <a:gd name="connsiteX33" fmla="*/ 517592 w 7680637"/>
              <a:gd name="connsiteY33" fmla="*/ 1199844 h 4336451"/>
              <a:gd name="connsiteX34" fmla="*/ 854449 w 7680637"/>
              <a:gd name="connsiteY34" fmla="*/ 622773 h 4336451"/>
              <a:gd name="connsiteX35" fmla="*/ 1142073 w 7680637"/>
              <a:gd name="connsiteY35" fmla="*/ 301812 h 4336451"/>
              <a:gd name="connsiteX36" fmla="*/ 1156923 w 7680637"/>
              <a:gd name="connsiteY36" fmla="*/ 285659 h 4336451"/>
              <a:gd name="connsiteX37" fmla="*/ 1219944 w 7680637"/>
              <a:gd name="connsiteY37" fmla="*/ 233949 h 4336451"/>
              <a:gd name="connsiteX38" fmla="*/ 1243132 w 7680637"/>
              <a:gd name="connsiteY38" fmla="*/ 219158 h 4336451"/>
              <a:gd name="connsiteX39" fmla="*/ 1408343 w 7680637"/>
              <a:gd name="connsiteY39" fmla="*/ 113509 h 4336451"/>
              <a:gd name="connsiteX40" fmla="*/ 1815121 w 7680637"/>
              <a:gd name="connsiteY40" fmla="*/ 1241 h 4336451"/>
              <a:gd name="connsiteX41" fmla="*/ 5284387 w 7680637"/>
              <a:gd name="connsiteY41" fmla="*/ 1821783 h 4336451"/>
              <a:gd name="connsiteX42" fmla="*/ 7680637 w 7680637"/>
              <a:gd name="connsiteY42" fmla="*/ 1821783 h 4336451"/>
              <a:gd name="connsiteX43" fmla="*/ 5284387 w 7680637"/>
              <a:gd name="connsiteY43" fmla="*/ 1821783 h 4336451"/>
              <a:gd name="connsiteX0" fmla="*/ 1815121 w 4397254"/>
              <a:gd name="connsiteY0" fmla="*/ 1241 h 4336451"/>
              <a:gd name="connsiteX1" fmla="*/ 1958741 w 4397254"/>
              <a:gd name="connsiteY1" fmla="*/ 4395 h 4336451"/>
              <a:gd name="connsiteX2" fmla="*/ 2359375 w 4397254"/>
              <a:gd name="connsiteY2" fmla="*/ 113712 h 4336451"/>
              <a:gd name="connsiteX3" fmla="*/ 2789536 w 4397254"/>
              <a:gd name="connsiteY3" fmla="*/ 374021 h 4336451"/>
              <a:gd name="connsiteX4" fmla="*/ 3102571 w 4397254"/>
              <a:gd name="connsiteY4" fmla="*/ 643354 h 4336451"/>
              <a:gd name="connsiteX5" fmla="*/ 3332895 w 4397254"/>
              <a:gd name="connsiteY5" fmla="*/ 879443 h 4336451"/>
              <a:gd name="connsiteX6" fmla="*/ 3547486 w 4397254"/>
              <a:gd name="connsiteY6" fmla="*/ 1125263 h 4336451"/>
              <a:gd name="connsiteX7" fmla="*/ 3559541 w 4397254"/>
              <a:gd name="connsiteY7" fmla="*/ 1136814 h 4336451"/>
              <a:gd name="connsiteX8" fmla="*/ 3594844 w 4397254"/>
              <a:gd name="connsiteY8" fmla="*/ 1179839 h 4336451"/>
              <a:gd name="connsiteX9" fmla="*/ 3608488 w 4397254"/>
              <a:gd name="connsiteY9" fmla="*/ 1199610 h 4336451"/>
              <a:gd name="connsiteX10" fmla="*/ 3859378 w 4397254"/>
              <a:gd name="connsiteY10" fmla="*/ 1530521 h 4336451"/>
              <a:gd name="connsiteX11" fmla="*/ 4127150 w 4397254"/>
              <a:gd name="connsiteY11" fmla="*/ 1957420 h 4336451"/>
              <a:gd name="connsiteX12" fmla="*/ 4318633 w 4397254"/>
              <a:gd name="connsiteY12" fmla="*/ 2395038 h 4336451"/>
              <a:gd name="connsiteX13" fmla="*/ 4397027 w 4397254"/>
              <a:gd name="connsiteY13" fmla="*/ 2829633 h 4336451"/>
              <a:gd name="connsiteX14" fmla="*/ 4225697 w 4397254"/>
              <a:gd name="connsiteY14" fmla="*/ 3419902 h 4336451"/>
              <a:gd name="connsiteX15" fmla="*/ 4062935 w 4397254"/>
              <a:gd name="connsiteY15" fmla="*/ 3609295 h 4336451"/>
              <a:gd name="connsiteX16" fmla="*/ 4026361 w 4397254"/>
              <a:gd name="connsiteY16" fmla="*/ 3648304 h 4336451"/>
              <a:gd name="connsiteX17" fmla="*/ 3960411 w 4397254"/>
              <a:gd name="connsiteY17" fmla="*/ 3702417 h 4336451"/>
              <a:gd name="connsiteX18" fmla="*/ 3930096 w 4397254"/>
              <a:gd name="connsiteY18" fmla="*/ 3720145 h 4336451"/>
              <a:gd name="connsiteX19" fmla="*/ 3581683 w 4397254"/>
              <a:gd name="connsiteY19" fmla="*/ 3923972 h 4336451"/>
              <a:gd name="connsiteX20" fmla="*/ 3065181 w 4397254"/>
              <a:gd name="connsiteY20" fmla="*/ 4112732 h 4336451"/>
              <a:gd name="connsiteX21" fmla="*/ 2281419 w 4397254"/>
              <a:gd name="connsiteY21" fmla="*/ 4276486 h 4336451"/>
              <a:gd name="connsiteX22" fmla="*/ 1509106 w 4397254"/>
              <a:gd name="connsiteY22" fmla="*/ 4336355 h 4336451"/>
              <a:gd name="connsiteX23" fmla="*/ 987175 w 4397254"/>
              <a:gd name="connsiteY23" fmla="*/ 4286597 h 4336451"/>
              <a:gd name="connsiteX24" fmla="*/ 589146 w 4397254"/>
              <a:gd name="connsiteY24" fmla="*/ 4153435 h 4336451"/>
              <a:gd name="connsiteX25" fmla="*/ 309879 w 4397254"/>
              <a:gd name="connsiteY25" fmla="*/ 3953535 h 4336451"/>
              <a:gd name="connsiteX26" fmla="*/ 268865 w 4397254"/>
              <a:gd name="connsiteY26" fmla="*/ 3913607 h 4336451"/>
              <a:gd name="connsiteX27" fmla="*/ 226554 w 4397254"/>
              <a:gd name="connsiteY27" fmla="*/ 3862040 h 4336451"/>
              <a:gd name="connsiteX28" fmla="*/ 218482 w 4397254"/>
              <a:gd name="connsiteY28" fmla="*/ 3847486 h 4336451"/>
              <a:gd name="connsiteX29" fmla="*/ 164739 w 4397254"/>
              <a:gd name="connsiteY29" fmla="*/ 3765333 h 4336451"/>
              <a:gd name="connsiteX30" fmla="*/ 30218 w 4397254"/>
              <a:gd name="connsiteY30" fmla="*/ 3404051 h 4336451"/>
              <a:gd name="connsiteX31" fmla="*/ 6563 w 4397254"/>
              <a:gd name="connsiteY31" fmla="*/ 2907338 h 4336451"/>
              <a:gd name="connsiteX32" fmla="*/ 94549 w 4397254"/>
              <a:gd name="connsiteY32" fmla="*/ 2373545 h 4336451"/>
              <a:gd name="connsiteX33" fmla="*/ 517592 w 4397254"/>
              <a:gd name="connsiteY33" fmla="*/ 1199844 h 4336451"/>
              <a:gd name="connsiteX34" fmla="*/ 854449 w 4397254"/>
              <a:gd name="connsiteY34" fmla="*/ 622773 h 4336451"/>
              <a:gd name="connsiteX35" fmla="*/ 1142073 w 4397254"/>
              <a:gd name="connsiteY35" fmla="*/ 301812 h 4336451"/>
              <a:gd name="connsiteX36" fmla="*/ 1156923 w 4397254"/>
              <a:gd name="connsiteY36" fmla="*/ 285659 h 4336451"/>
              <a:gd name="connsiteX37" fmla="*/ 1219944 w 4397254"/>
              <a:gd name="connsiteY37" fmla="*/ 233949 h 4336451"/>
              <a:gd name="connsiteX38" fmla="*/ 1243132 w 4397254"/>
              <a:gd name="connsiteY38" fmla="*/ 219158 h 4336451"/>
              <a:gd name="connsiteX39" fmla="*/ 1408343 w 4397254"/>
              <a:gd name="connsiteY39" fmla="*/ 113509 h 4336451"/>
              <a:gd name="connsiteX40" fmla="*/ 1815121 w 4397254"/>
              <a:gd name="connsiteY40" fmla="*/ 1241 h 433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97254" h="4336451">
                <a:moveTo>
                  <a:pt x="1815121" y="1241"/>
                </a:moveTo>
                <a:cubicBezTo>
                  <a:pt x="1862318" y="-1137"/>
                  <a:pt x="1910189" y="-102"/>
                  <a:pt x="1958741" y="4395"/>
                </a:cubicBezTo>
                <a:cubicBezTo>
                  <a:pt x="2098628" y="17457"/>
                  <a:pt x="2231379" y="57015"/>
                  <a:pt x="2359375" y="113712"/>
                </a:cubicBezTo>
                <a:cubicBezTo>
                  <a:pt x="2513869" y="182282"/>
                  <a:pt x="2655218" y="272222"/>
                  <a:pt x="2789536" y="374021"/>
                </a:cubicBezTo>
                <a:cubicBezTo>
                  <a:pt x="2899333" y="457559"/>
                  <a:pt x="3002950" y="548021"/>
                  <a:pt x="3102571" y="643354"/>
                </a:cubicBezTo>
                <a:cubicBezTo>
                  <a:pt x="3182202" y="719351"/>
                  <a:pt x="3259630" y="797689"/>
                  <a:pt x="3332895" y="879443"/>
                </a:cubicBezTo>
                <a:cubicBezTo>
                  <a:pt x="3405797" y="960434"/>
                  <a:pt x="3476103" y="1043291"/>
                  <a:pt x="3547486" y="1125263"/>
                </a:cubicBezTo>
                <a:cubicBezTo>
                  <a:pt x="3551145" y="1129408"/>
                  <a:pt x="3555574" y="1132922"/>
                  <a:pt x="3559541" y="1136814"/>
                </a:cubicBezTo>
                <a:lnTo>
                  <a:pt x="3594844" y="1179839"/>
                </a:lnTo>
                <a:cubicBezTo>
                  <a:pt x="3599444" y="1186387"/>
                  <a:pt x="3603581" y="1193315"/>
                  <a:pt x="3608488" y="1199610"/>
                </a:cubicBezTo>
                <a:cubicBezTo>
                  <a:pt x="3695148" y="1307428"/>
                  <a:pt x="3779473" y="1417425"/>
                  <a:pt x="3859378" y="1530521"/>
                </a:cubicBezTo>
                <a:cubicBezTo>
                  <a:pt x="3956253" y="1668069"/>
                  <a:pt x="4046908" y="1809665"/>
                  <a:pt x="4127150" y="1957420"/>
                </a:cubicBezTo>
                <a:cubicBezTo>
                  <a:pt x="4203278" y="2097963"/>
                  <a:pt x="4269448" y="2242711"/>
                  <a:pt x="4318633" y="2395038"/>
                </a:cubicBezTo>
                <a:cubicBezTo>
                  <a:pt x="4364176" y="2536327"/>
                  <a:pt x="4394000" y="2680458"/>
                  <a:pt x="4397027" y="2829633"/>
                </a:cubicBezTo>
                <a:cubicBezTo>
                  <a:pt x="4401223" y="3044022"/>
                  <a:pt x="4347375" y="3241718"/>
                  <a:pt x="4225697" y="3419902"/>
                </a:cubicBezTo>
                <a:cubicBezTo>
                  <a:pt x="4178523" y="3489045"/>
                  <a:pt x="4123864" y="3551893"/>
                  <a:pt x="4062935" y="3609295"/>
                </a:cubicBezTo>
                <a:cubicBezTo>
                  <a:pt x="4050000" y="3621498"/>
                  <a:pt x="4038518" y="3635153"/>
                  <a:pt x="4026361" y="3648304"/>
                </a:cubicBezTo>
                <a:lnTo>
                  <a:pt x="3960411" y="3702417"/>
                </a:lnTo>
                <a:cubicBezTo>
                  <a:pt x="3950306" y="3708327"/>
                  <a:pt x="3939576" y="3713159"/>
                  <a:pt x="3930096" y="3720145"/>
                </a:cubicBezTo>
                <a:cubicBezTo>
                  <a:pt x="3821235" y="3800204"/>
                  <a:pt x="3704076" y="3866689"/>
                  <a:pt x="3581683" y="3923972"/>
                </a:cubicBezTo>
                <a:cubicBezTo>
                  <a:pt x="3415114" y="4001885"/>
                  <a:pt x="3241981" y="4062685"/>
                  <a:pt x="3065181" y="4112732"/>
                </a:cubicBezTo>
                <a:cubicBezTo>
                  <a:pt x="2807878" y="4185956"/>
                  <a:pt x="2545972" y="4237546"/>
                  <a:pt x="2281419" y="4276486"/>
                </a:cubicBezTo>
                <a:cubicBezTo>
                  <a:pt x="2025295" y="4314067"/>
                  <a:pt x="1768171" y="4338178"/>
                  <a:pt x="1509106" y="4336355"/>
                </a:cubicBezTo>
                <a:cubicBezTo>
                  <a:pt x="1333688" y="4334979"/>
                  <a:pt x="1159288" y="4321650"/>
                  <a:pt x="987175" y="4286597"/>
                </a:cubicBezTo>
                <a:cubicBezTo>
                  <a:pt x="848988" y="4258642"/>
                  <a:pt x="715269" y="4216963"/>
                  <a:pt x="589146" y="4153435"/>
                </a:cubicBezTo>
                <a:cubicBezTo>
                  <a:pt x="485705" y="4101209"/>
                  <a:pt x="391685" y="4035954"/>
                  <a:pt x="309879" y="3953535"/>
                </a:cubicBezTo>
                <a:cubicBezTo>
                  <a:pt x="296422" y="3939962"/>
                  <a:pt x="282631" y="3926927"/>
                  <a:pt x="268865" y="3913607"/>
                </a:cubicBezTo>
                <a:lnTo>
                  <a:pt x="226554" y="3862040"/>
                </a:lnTo>
                <a:cubicBezTo>
                  <a:pt x="223819" y="3857134"/>
                  <a:pt x="221677" y="3852011"/>
                  <a:pt x="218482" y="3847486"/>
                </a:cubicBezTo>
                <a:cubicBezTo>
                  <a:pt x="200618" y="3820062"/>
                  <a:pt x="181393" y="3793486"/>
                  <a:pt x="164739" y="3765333"/>
                </a:cubicBezTo>
                <a:cubicBezTo>
                  <a:pt x="97787" y="3653256"/>
                  <a:pt x="55417" y="3531860"/>
                  <a:pt x="30218" y="3404051"/>
                </a:cubicBezTo>
                <a:cubicBezTo>
                  <a:pt x="-2189" y="3239807"/>
                  <a:pt x="-5794" y="3073902"/>
                  <a:pt x="6563" y="2907338"/>
                </a:cubicBezTo>
                <a:cubicBezTo>
                  <a:pt x="19827" y="2726795"/>
                  <a:pt x="51054" y="2548982"/>
                  <a:pt x="94549" y="2373545"/>
                </a:cubicBezTo>
                <a:cubicBezTo>
                  <a:pt x="194967" y="1967715"/>
                  <a:pt x="339184" y="1577558"/>
                  <a:pt x="517592" y="1199844"/>
                </a:cubicBezTo>
                <a:cubicBezTo>
                  <a:pt x="613094" y="997614"/>
                  <a:pt x="722388" y="803389"/>
                  <a:pt x="854449" y="622773"/>
                </a:cubicBezTo>
                <a:cubicBezTo>
                  <a:pt x="939492" y="506147"/>
                  <a:pt x="1031609" y="395627"/>
                  <a:pt x="1142073" y="301812"/>
                </a:cubicBezTo>
                <a:cubicBezTo>
                  <a:pt x="1147644" y="296975"/>
                  <a:pt x="1152023" y="291001"/>
                  <a:pt x="1156923" y="285659"/>
                </a:cubicBezTo>
                <a:lnTo>
                  <a:pt x="1219944" y="233949"/>
                </a:lnTo>
                <a:cubicBezTo>
                  <a:pt x="1227812" y="229081"/>
                  <a:pt x="1236043" y="224975"/>
                  <a:pt x="1243132" y="219158"/>
                </a:cubicBezTo>
                <a:cubicBezTo>
                  <a:pt x="1294110" y="177594"/>
                  <a:pt x="1350030" y="143622"/>
                  <a:pt x="1408343" y="113509"/>
                </a:cubicBezTo>
                <a:cubicBezTo>
                  <a:pt x="1538001" y="46229"/>
                  <a:pt x="1673529" y="8376"/>
                  <a:pt x="1815121" y="1241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46292" y="0"/>
            <a:ext cx="324570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703805" y="0"/>
            <a:ext cx="278439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649785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790700" y="1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790700" y="4485504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43906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36103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781485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1797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55035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26351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641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9461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546455" y="0"/>
            <a:ext cx="8999137" cy="4753614"/>
          </a:xfrm>
          <a:custGeom>
            <a:avLst/>
            <a:gdLst>
              <a:gd name="connsiteX0" fmla="*/ 160403 w 8999137"/>
              <a:gd name="connsiteY0" fmla="*/ 0 h 4753614"/>
              <a:gd name="connsiteX1" fmla="*/ 8778621 w 8999137"/>
              <a:gd name="connsiteY1" fmla="*/ 0 h 4753614"/>
              <a:gd name="connsiteX2" fmla="*/ 8830686 w 8999137"/>
              <a:gd name="connsiteY2" fmla="*/ 125692 h 4753614"/>
              <a:gd name="connsiteX3" fmla="*/ 8956500 w 8999137"/>
              <a:gd name="connsiteY3" fmla="*/ 566655 h 4753614"/>
              <a:gd name="connsiteX4" fmla="*/ 8817116 w 8999137"/>
              <a:gd name="connsiteY4" fmla="*/ 1831562 h 4753614"/>
              <a:gd name="connsiteX5" fmla="*/ 8552543 w 8999137"/>
              <a:gd name="connsiteY5" fmla="*/ 2275779 h 4753614"/>
              <a:gd name="connsiteX6" fmla="*/ 8491828 w 8999137"/>
              <a:gd name="connsiteY6" fmla="*/ 2368359 h 4753614"/>
              <a:gd name="connsiteX7" fmla="*/ 8376572 w 8999137"/>
              <a:gd name="connsiteY7" fmla="*/ 2502201 h 4753614"/>
              <a:gd name="connsiteX8" fmla="*/ 8321049 w 8999137"/>
              <a:gd name="connsiteY8" fmla="*/ 2549147 h 4753614"/>
              <a:gd name="connsiteX9" fmla="*/ 7682953 w 8999137"/>
              <a:gd name="connsiteY9" fmla="*/ 3088875 h 4753614"/>
              <a:gd name="connsiteX10" fmla="*/ 6696654 w 8999137"/>
              <a:gd name="connsiteY10" fmla="*/ 3657691 h 4753614"/>
              <a:gd name="connsiteX11" fmla="*/ 5156343 w 8999137"/>
              <a:gd name="connsiteY11" fmla="*/ 4270617 h 4753614"/>
              <a:gd name="connsiteX12" fmla="*/ 3602413 w 8999137"/>
              <a:gd name="connsiteY12" fmla="*/ 4667581 h 4753614"/>
              <a:gd name="connsiteX13" fmla="*/ 2520156 w 8999137"/>
              <a:gd name="connsiteY13" fmla="*/ 4751840 h 4753614"/>
              <a:gd name="connsiteX14" fmla="*/ 1660932 w 8999137"/>
              <a:gd name="connsiteY14" fmla="*/ 4621890 h 4753614"/>
              <a:gd name="connsiteX15" fmla="*/ 1020188 w 8999137"/>
              <a:gd name="connsiteY15" fmla="*/ 4313553 h 4753614"/>
              <a:gd name="connsiteX16" fmla="*/ 922325 w 8999137"/>
              <a:gd name="connsiteY16" fmla="*/ 4246711 h 4753614"/>
              <a:gd name="connsiteX17" fmla="*/ 817674 w 8999137"/>
              <a:gd name="connsiteY17" fmla="*/ 4156590 h 4753614"/>
              <a:gd name="connsiteX18" fmla="*/ 796031 w 8999137"/>
              <a:gd name="connsiteY18" fmla="*/ 4129779 h 4753614"/>
              <a:gd name="connsiteX19" fmla="*/ 657178 w 8999137"/>
              <a:gd name="connsiteY19" fmla="*/ 3981342 h 4753614"/>
              <a:gd name="connsiteX20" fmla="*/ 254230 w 8999137"/>
              <a:gd name="connsiteY20" fmla="*/ 3292333 h 4753614"/>
              <a:gd name="connsiteX21" fmla="*/ 29210 w 8999137"/>
              <a:gd name="connsiteY21" fmla="*/ 2287638 h 4753614"/>
              <a:gd name="connsiteX22" fmla="*/ 18702 w 8999137"/>
              <a:gd name="connsiteY22" fmla="*/ 1167583 h 4753614"/>
              <a:gd name="connsiteX23" fmla="*/ 81464 w 8999137"/>
              <a:gd name="connsiteY23" fmla="*/ 522993 h 47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99137" h="4753614">
                <a:moveTo>
                  <a:pt x="160403" y="0"/>
                </a:moveTo>
                <a:lnTo>
                  <a:pt x="8778621" y="0"/>
                </a:lnTo>
                <a:lnTo>
                  <a:pt x="8830686" y="125692"/>
                </a:lnTo>
                <a:cubicBezTo>
                  <a:pt x="8884022" y="268426"/>
                  <a:pt x="8926868" y="415063"/>
                  <a:pt x="8956500" y="566655"/>
                </a:cubicBezTo>
                <a:cubicBezTo>
                  <a:pt x="9041356" y="1002437"/>
                  <a:pt x="9001882" y="1424828"/>
                  <a:pt x="8817116" y="1831562"/>
                </a:cubicBezTo>
                <a:cubicBezTo>
                  <a:pt x="8745505" y="1989377"/>
                  <a:pt x="8656388" y="2137016"/>
                  <a:pt x="8552543" y="2275779"/>
                </a:cubicBezTo>
                <a:cubicBezTo>
                  <a:pt x="8530503" y="2305272"/>
                  <a:pt x="8511944" y="2337209"/>
                  <a:pt x="8491828" y="2368359"/>
                </a:cubicBezTo>
                <a:lnTo>
                  <a:pt x="8376572" y="2502201"/>
                </a:lnTo>
                <a:cubicBezTo>
                  <a:pt x="8358065" y="2517851"/>
                  <a:pt x="8337899" y="2531525"/>
                  <a:pt x="8321049" y="2549147"/>
                </a:cubicBezTo>
                <a:cubicBezTo>
                  <a:pt x="8127505" y="2751181"/>
                  <a:pt x="7912204" y="2928481"/>
                  <a:pt x="7682953" y="3088875"/>
                </a:cubicBezTo>
                <a:cubicBezTo>
                  <a:pt x="7370941" y="3307068"/>
                  <a:pt x="7039450" y="3492693"/>
                  <a:pt x="6696654" y="3657691"/>
                </a:cubicBezTo>
                <a:cubicBezTo>
                  <a:pt x="6197909" y="3898611"/>
                  <a:pt x="5682077" y="4097043"/>
                  <a:pt x="5156343" y="4270617"/>
                </a:cubicBezTo>
                <a:cubicBezTo>
                  <a:pt x="4647318" y="4438419"/>
                  <a:pt x="4131460" y="4579103"/>
                  <a:pt x="3602413" y="4667581"/>
                </a:cubicBezTo>
                <a:cubicBezTo>
                  <a:pt x="3244135" y="4727203"/>
                  <a:pt x="2883679" y="4762083"/>
                  <a:pt x="2520156" y="4751840"/>
                </a:cubicBezTo>
                <a:cubicBezTo>
                  <a:pt x="2228356" y="4744000"/>
                  <a:pt x="1940786" y="4706579"/>
                  <a:pt x="1660932" y="4621890"/>
                </a:cubicBezTo>
                <a:cubicBezTo>
                  <a:pt x="1431364" y="4552181"/>
                  <a:pt x="1216374" y="4452545"/>
                  <a:pt x="1020188" y="4313553"/>
                </a:cubicBezTo>
                <a:cubicBezTo>
                  <a:pt x="987911" y="4290659"/>
                  <a:pt x="955143" y="4268980"/>
                  <a:pt x="922325" y="4246711"/>
                </a:cubicBezTo>
                <a:lnTo>
                  <a:pt x="817674" y="4156590"/>
                </a:lnTo>
                <a:cubicBezTo>
                  <a:pt x="810350" y="4147558"/>
                  <a:pt x="804158" y="4137871"/>
                  <a:pt x="796031" y="4129779"/>
                </a:cubicBezTo>
                <a:cubicBezTo>
                  <a:pt x="749835" y="4080201"/>
                  <a:pt x="701165" y="4032838"/>
                  <a:pt x="657178" y="3981342"/>
                </a:cubicBezTo>
                <a:cubicBezTo>
                  <a:pt x="480734" y="3776574"/>
                  <a:pt x="351112" y="3544049"/>
                  <a:pt x="254230" y="3292333"/>
                </a:cubicBezTo>
                <a:cubicBezTo>
                  <a:pt x="129680" y="2968869"/>
                  <a:pt x="63284" y="2631766"/>
                  <a:pt x="29210" y="2287638"/>
                </a:cubicBezTo>
                <a:cubicBezTo>
                  <a:pt x="-7988" y="1914676"/>
                  <a:pt x="-7577" y="1540890"/>
                  <a:pt x="18702" y="1167583"/>
                </a:cubicBezTo>
                <a:cubicBezTo>
                  <a:pt x="33799" y="951712"/>
                  <a:pt x="54828" y="736866"/>
                  <a:pt x="81464" y="522993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82648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166474" y="-880532"/>
            <a:ext cx="14709214" cy="871757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419600" y="1614703"/>
            <a:ext cx="3352800" cy="362859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629593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889157" y="2122885"/>
            <a:ext cx="2413686" cy="261223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31513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246712" y="762000"/>
            <a:ext cx="3698684" cy="369868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4150471" y="3677974"/>
            <a:ext cx="1664796" cy="166479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29533" y="2062480"/>
            <a:ext cx="2733042" cy="27330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7819563" y="1546995"/>
            <a:ext cx="1531486" cy="153148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7950253" y="2679727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3082385" y="2062480"/>
            <a:ext cx="1120114" cy="1120113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082385" y="602811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26801" y="4953054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206002" y="3263819"/>
            <a:ext cx="1557048" cy="155704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6327753" y="898626"/>
            <a:ext cx="1313316" cy="131331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79615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897929" y="685910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495501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321378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666997" y="-1397285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2492336" y="4643919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1166969" y="4330199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1228614" y="659614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0272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794983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707417" y="2446008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82548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625427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707417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1325281" y="-1"/>
            <a:ext cx="5195129" cy="4674887"/>
          </a:xfrm>
          <a:custGeom>
            <a:avLst/>
            <a:gdLst>
              <a:gd name="connsiteX0" fmla="*/ 1257458 w 5195129"/>
              <a:gd name="connsiteY0" fmla="*/ 0 h 4674887"/>
              <a:gd name="connsiteX1" fmla="*/ 4888355 w 5195129"/>
              <a:gd name="connsiteY1" fmla="*/ 0 h 4674887"/>
              <a:gd name="connsiteX2" fmla="*/ 4897797 w 5195129"/>
              <a:gd name="connsiteY2" fmla="*/ 10583 h 4674887"/>
              <a:gd name="connsiteX3" fmla="*/ 4991734 w 5195129"/>
              <a:gd name="connsiteY3" fmla="*/ 153016 h 4674887"/>
              <a:gd name="connsiteX4" fmla="*/ 5155578 w 5195129"/>
              <a:gd name="connsiteY4" fmla="*/ 618243 h 4674887"/>
              <a:gd name="connsiteX5" fmla="*/ 5191863 w 5195129"/>
              <a:gd name="connsiteY5" fmla="*/ 1214314 h 4674887"/>
              <a:gd name="connsiteX6" fmla="*/ 5140212 w 5195129"/>
              <a:gd name="connsiteY6" fmla="*/ 1702059 h 4674887"/>
              <a:gd name="connsiteX7" fmla="*/ 5065164 w 5195129"/>
              <a:gd name="connsiteY7" fmla="*/ 2086547 h 4674887"/>
              <a:gd name="connsiteX8" fmla="*/ 4969982 w 5195129"/>
              <a:gd name="connsiteY8" fmla="*/ 2462239 h 4674887"/>
              <a:gd name="connsiteX9" fmla="*/ 4966842 w 5195129"/>
              <a:gd name="connsiteY9" fmla="*/ 2481819 h 4674887"/>
              <a:gd name="connsiteX10" fmla="*/ 4948658 w 5195129"/>
              <a:gd name="connsiteY10" fmla="*/ 2545371 h 4674887"/>
              <a:gd name="connsiteX11" fmla="*/ 4938561 w 5195129"/>
              <a:gd name="connsiteY11" fmla="*/ 2572055 h 4674887"/>
              <a:gd name="connsiteX12" fmla="*/ 4784773 w 5195129"/>
              <a:gd name="connsiteY12" fmla="*/ 3040688 h 4674887"/>
              <a:gd name="connsiteX13" fmla="*/ 4548619 w 5195129"/>
              <a:gd name="connsiteY13" fmla="*/ 3590655 h 4674887"/>
              <a:gd name="connsiteX14" fmla="*/ 4250458 w 5195129"/>
              <a:gd name="connsiteY14" fmla="*/ 4073335 h 4674887"/>
              <a:gd name="connsiteX15" fmla="*/ 3878856 w 5195129"/>
              <a:gd name="connsiteY15" fmla="*/ 4443497 h 4674887"/>
              <a:gd name="connsiteX16" fmla="*/ 3186482 w 5195129"/>
              <a:gd name="connsiteY16" fmla="*/ 4674862 h 4674887"/>
              <a:gd name="connsiteX17" fmla="*/ 2891514 w 5195129"/>
              <a:gd name="connsiteY17" fmla="*/ 4643798 h 4674887"/>
              <a:gd name="connsiteX18" fmla="*/ 2828700 w 5195129"/>
              <a:gd name="connsiteY18" fmla="*/ 4634421 h 4674887"/>
              <a:gd name="connsiteX19" fmla="*/ 2731286 w 5195129"/>
              <a:gd name="connsiteY19" fmla="*/ 4606548 h 4674887"/>
              <a:gd name="connsiteX20" fmla="*/ 2693489 w 5195129"/>
              <a:gd name="connsiteY20" fmla="*/ 4588909 h 4674887"/>
              <a:gd name="connsiteX21" fmla="*/ 2259009 w 5195129"/>
              <a:gd name="connsiteY21" fmla="*/ 4386231 h 4674887"/>
              <a:gd name="connsiteX22" fmla="*/ 1725702 w 5195129"/>
              <a:gd name="connsiteY22" fmla="*/ 4009169 h 4674887"/>
              <a:gd name="connsiteX23" fmla="*/ 1036282 w 5195129"/>
              <a:gd name="connsiteY23" fmla="*/ 3354127 h 4674887"/>
              <a:gd name="connsiteX24" fmla="*/ 456082 w 5195129"/>
              <a:gd name="connsiteY24" fmla="*/ 2640093 h 4674887"/>
              <a:gd name="connsiteX25" fmla="*/ 152116 w 5195129"/>
              <a:gd name="connsiteY25" fmla="*/ 2096603 h 4674887"/>
              <a:gd name="connsiteX26" fmla="*/ 13326 w 5195129"/>
              <a:gd name="connsiteY26" fmla="*/ 1617813 h 4674887"/>
              <a:gd name="connsiteX27" fmla="*/ 19959 w 5195129"/>
              <a:gd name="connsiteY27" fmla="*/ 1209959 h 4674887"/>
              <a:gd name="connsiteX28" fmla="*/ 31259 w 5195129"/>
              <a:gd name="connsiteY28" fmla="*/ 1142921 h 4674887"/>
              <a:gd name="connsiteX29" fmla="*/ 53053 w 5195129"/>
              <a:gd name="connsiteY29" fmla="*/ 1066752 h 4674887"/>
              <a:gd name="connsiteX30" fmla="*/ 61817 w 5195129"/>
              <a:gd name="connsiteY30" fmla="*/ 1049035 h 4674887"/>
              <a:gd name="connsiteX31" fmla="*/ 105769 w 5195129"/>
              <a:gd name="connsiteY31" fmla="*/ 941036 h 4674887"/>
              <a:gd name="connsiteX32" fmla="*/ 367836 w 5195129"/>
              <a:gd name="connsiteY32" fmla="*/ 565570 h 4674887"/>
              <a:gd name="connsiteX33" fmla="*/ 837097 w 5195129"/>
              <a:gd name="connsiteY33" fmla="*/ 206920 h 4674887"/>
              <a:gd name="connsiteX34" fmla="*/ 1121761 w 5195129"/>
              <a:gd name="connsiteY34" fmla="*/ 57235 h 467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5129" h="4674887">
                <a:moveTo>
                  <a:pt x="1257458" y="0"/>
                </a:moveTo>
                <a:lnTo>
                  <a:pt x="4888355" y="0"/>
                </a:lnTo>
                <a:lnTo>
                  <a:pt x="4897797" y="10583"/>
                </a:lnTo>
                <a:cubicBezTo>
                  <a:pt x="4932002" y="55083"/>
                  <a:pt x="4963329" y="102548"/>
                  <a:pt x="4991734" y="153016"/>
                </a:cubicBezTo>
                <a:cubicBezTo>
                  <a:pt x="5073471" y="298496"/>
                  <a:pt x="5124502" y="454903"/>
                  <a:pt x="5155578" y="618243"/>
                </a:cubicBezTo>
                <a:cubicBezTo>
                  <a:pt x="5192956" y="815490"/>
                  <a:pt x="5200577" y="1014331"/>
                  <a:pt x="5191863" y="1214314"/>
                </a:cubicBezTo>
                <a:cubicBezTo>
                  <a:pt x="5184425" y="1378006"/>
                  <a:pt x="5166047" y="1540340"/>
                  <a:pt x="5140212" y="1702059"/>
                </a:cubicBezTo>
                <a:cubicBezTo>
                  <a:pt x="5119763" y="1831189"/>
                  <a:pt x="5095537" y="1959748"/>
                  <a:pt x="5065164" y="2086547"/>
                </a:cubicBezTo>
                <a:cubicBezTo>
                  <a:pt x="5035290" y="2212477"/>
                  <a:pt x="5001840" y="2337131"/>
                  <a:pt x="4969982" y="2462239"/>
                </a:cubicBezTo>
                <a:cubicBezTo>
                  <a:pt x="4968404" y="2468613"/>
                  <a:pt x="4967964" y="2475314"/>
                  <a:pt x="4966842" y="2481819"/>
                </a:cubicBezTo>
                <a:lnTo>
                  <a:pt x="4948658" y="2545371"/>
                </a:lnTo>
                <a:cubicBezTo>
                  <a:pt x="4945367" y="2554287"/>
                  <a:pt x="4941394" y="2563009"/>
                  <a:pt x="4938561" y="2572055"/>
                </a:cubicBezTo>
                <a:cubicBezTo>
                  <a:pt x="4891773" y="2729547"/>
                  <a:pt x="4841279" y="2886230"/>
                  <a:pt x="4784773" y="3040688"/>
                </a:cubicBezTo>
                <a:cubicBezTo>
                  <a:pt x="4715843" y="3228242"/>
                  <a:pt x="4638756" y="3412454"/>
                  <a:pt x="4548619" y="3590655"/>
                </a:cubicBezTo>
                <a:cubicBezTo>
                  <a:pt x="4462746" y="3759964"/>
                  <a:pt x="4366041" y="3922386"/>
                  <a:pt x="4250458" y="4073335"/>
                </a:cubicBezTo>
                <a:cubicBezTo>
                  <a:pt x="4143196" y="4213270"/>
                  <a:pt x="4022542" y="4339769"/>
                  <a:pt x="3878856" y="4443497"/>
                </a:cubicBezTo>
                <a:cubicBezTo>
                  <a:pt x="3672253" y="4592420"/>
                  <a:pt x="3442748" y="4673364"/>
                  <a:pt x="3186482" y="4674862"/>
                </a:cubicBezTo>
                <a:cubicBezTo>
                  <a:pt x="3087070" y="4675486"/>
                  <a:pt x="2988750" y="4664545"/>
                  <a:pt x="2891514" y="4643798"/>
                </a:cubicBezTo>
                <a:cubicBezTo>
                  <a:pt x="2870856" y="4639405"/>
                  <a:pt x="2849760" y="4637412"/>
                  <a:pt x="2828700" y="4634421"/>
                </a:cubicBezTo>
                <a:lnTo>
                  <a:pt x="2731286" y="4606548"/>
                </a:lnTo>
                <a:cubicBezTo>
                  <a:pt x="2718686" y="4600669"/>
                  <a:pt x="2706718" y="4593450"/>
                  <a:pt x="2693489" y="4588909"/>
                </a:cubicBezTo>
                <a:cubicBezTo>
                  <a:pt x="2541742" y="4536644"/>
                  <a:pt x="2397648" y="4467102"/>
                  <a:pt x="2259009" y="4386231"/>
                </a:cubicBezTo>
                <a:cubicBezTo>
                  <a:pt x="2070375" y="4276141"/>
                  <a:pt x="1894025" y="4148078"/>
                  <a:pt x="1725702" y="4009169"/>
                </a:cubicBezTo>
                <a:cubicBezTo>
                  <a:pt x="1480355" y="3807273"/>
                  <a:pt x="1253033" y="3586266"/>
                  <a:pt x="1036282" y="3354127"/>
                </a:cubicBezTo>
                <a:cubicBezTo>
                  <a:pt x="826552" y="3129305"/>
                  <a:pt x="629305" y="2894407"/>
                  <a:pt x="456082" y="2640093"/>
                </a:cubicBezTo>
                <a:cubicBezTo>
                  <a:pt x="338927" y="2467797"/>
                  <a:pt x="234138" y="2288421"/>
                  <a:pt x="152116" y="2096603"/>
                </a:cubicBezTo>
                <a:cubicBezTo>
                  <a:pt x="86077" y="1942724"/>
                  <a:pt x="36464" y="1783939"/>
                  <a:pt x="13326" y="1617813"/>
                </a:cubicBezTo>
                <a:cubicBezTo>
                  <a:pt x="-5531" y="1481481"/>
                  <a:pt x="-5295" y="1345552"/>
                  <a:pt x="19959" y="1209959"/>
                </a:cubicBezTo>
                <a:cubicBezTo>
                  <a:pt x="24128" y="1187644"/>
                  <a:pt x="27546" y="1165366"/>
                  <a:pt x="31259" y="1142921"/>
                </a:cubicBezTo>
                <a:lnTo>
                  <a:pt x="53053" y="1066752"/>
                </a:lnTo>
                <a:cubicBezTo>
                  <a:pt x="55998" y="1060766"/>
                  <a:pt x="59555" y="1055213"/>
                  <a:pt x="61817" y="1049035"/>
                </a:cubicBezTo>
                <a:cubicBezTo>
                  <a:pt x="76541" y="1013058"/>
                  <a:pt x="89516" y="976325"/>
                  <a:pt x="105769" y="941036"/>
                </a:cubicBezTo>
                <a:cubicBezTo>
                  <a:pt x="170030" y="799921"/>
                  <a:pt x="260001" y="676524"/>
                  <a:pt x="367836" y="565570"/>
                </a:cubicBezTo>
                <a:cubicBezTo>
                  <a:pt x="506395" y="422961"/>
                  <a:pt x="666033" y="307366"/>
                  <a:pt x="837097" y="206920"/>
                </a:cubicBezTo>
                <a:cubicBezTo>
                  <a:pt x="929764" y="152419"/>
                  <a:pt x="1024798" y="102766"/>
                  <a:pt x="1121761" y="57235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10997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2562590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5603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8108616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79991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95441" y="137327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651675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474029" y="1151096"/>
            <a:ext cx="3243942" cy="351078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78467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-1" y="0"/>
            <a:ext cx="55111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10555" y="2562589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70376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1219148"/>
            <a:ext cx="4305300" cy="4419704"/>
          </a:xfrm>
          <a:custGeom>
            <a:avLst/>
            <a:gdLst>
              <a:gd name="connsiteX0" fmla="*/ 0 w 8116779"/>
              <a:gd name="connsiteY0" fmla="*/ 1301629 h 4419704"/>
              <a:gd name="connsiteX1" fmla="*/ 1864712 w 8116779"/>
              <a:gd name="connsiteY1" fmla="*/ 1301629 h 4419704"/>
              <a:gd name="connsiteX2" fmla="*/ 1864712 w 8116779"/>
              <a:gd name="connsiteY2" fmla="*/ 3118073 h 4419704"/>
              <a:gd name="connsiteX3" fmla="*/ 0 w 8116779"/>
              <a:gd name="connsiteY3" fmla="*/ 3118073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1301629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0 w 8116779"/>
              <a:gd name="connsiteY3" fmla="*/ 1301629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3118073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6799278 w 8116779"/>
              <a:gd name="connsiteY3" fmla="*/ 0 h 4419704"/>
              <a:gd name="connsiteX4" fmla="*/ 6880799 w 8116779"/>
              <a:gd name="connsiteY4" fmla="*/ 0 h 4419704"/>
              <a:gd name="connsiteX5" fmla="*/ 6908107 w 8116779"/>
              <a:gd name="connsiteY5" fmla="*/ 3274 h 4419704"/>
              <a:gd name="connsiteX6" fmla="*/ 7102842 w 8116779"/>
              <a:gd name="connsiteY6" fmla="*/ 26396 h 4419704"/>
              <a:gd name="connsiteX7" fmla="*/ 7597553 w 8116779"/>
              <a:gd name="connsiteY7" fmla="*/ 291168 h 4419704"/>
              <a:gd name="connsiteX8" fmla="*/ 7837931 w 8116779"/>
              <a:gd name="connsiteY8" fmla="*/ 629807 h 4419704"/>
              <a:gd name="connsiteX9" fmla="*/ 8005359 w 8116779"/>
              <a:gd name="connsiteY9" fmla="*/ 1103903 h 4419704"/>
              <a:gd name="connsiteX10" fmla="*/ 8076516 w 8116779"/>
              <a:gd name="connsiteY10" fmla="*/ 1510680 h 4419704"/>
              <a:gd name="connsiteX11" fmla="*/ 8104819 w 8116779"/>
              <a:gd name="connsiteY11" fmla="*/ 1839293 h 4419704"/>
              <a:gd name="connsiteX12" fmla="*/ 8114786 w 8116779"/>
              <a:gd name="connsiteY12" fmla="*/ 2165449 h 4419704"/>
              <a:gd name="connsiteX13" fmla="*/ 8116779 w 8116779"/>
              <a:gd name="connsiteY13" fmla="*/ 2182025 h 4419704"/>
              <a:gd name="connsiteX14" fmla="*/ 8116779 w 8116779"/>
              <a:gd name="connsiteY14" fmla="*/ 2237680 h 4419704"/>
              <a:gd name="connsiteX15" fmla="*/ 8114786 w 8116779"/>
              <a:gd name="connsiteY15" fmla="*/ 2261619 h 4419704"/>
              <a:gd name="connsiteX16" fmla="*/ 8098840 w 8116779"/>
              <a:gd name="connsiteY16" fmla="*/ 2676581 h 4419704"/>
              <a:gd name="connsiteX17" fmla="*/ 8035059 w 8116779"/>
              <a:gd name="connsiteY17" fmla="*/ 3176458 h 4419704"/>
              <a:gd name="connsiteX18" fmla="*/ 7905501 w 8116779"/>
              <a:gd name="connsiteY18" fmla="*/ 3636229 h 4419704"/>
              <a:gd name="connsiteX19" fmla="*/ 7690435 w 8116779"/>
              <a:gd name="connsiteY19" fmla="*/ 4021930 h 4419704"/>
              <a:gd name="connsiteX20" fmla="*/ 7183567 w 8116779"/>
              <a:gd name="connsiteY20" fmla="*/ 4369574 h 4419704"/>
              <a:gd name="connsiteX21" fmla="*/ 6937605 w 8116779"/>
              <a:gd name="connsiteY21" fmla="*/ 4412746 h 4419704"/>
              <a:gd name="connsiteX22" fmla="*/ 6884587 w 8116779"/>
              <a:gd name="connsiteY22" fmla="*/ 4419704 h 4419704"/>
              <a:gd name="connsiteX23" fmla="*/ 6799278 w 8116779"/>
              <a:gd name="connsiteY23" fmla="*/ 4419704 h 4419704"/>
              <a:gd name="connsiteX24" fmla="*/ 6764597 w 8116779"/>
              <a:gd name="connsiteY24" fmla="*/ 4414180 h 4419704"/>
              <a:gd name="connsiteX25" fmla="*/ 6365957 w 8116779"/>
              <a:gd name="connsiteY25" fmla="*/ 4350749 h 4419704"/>
              <a:gd name="connsiteX26" fmla="*/ 5846930 w 8116779"/>
              <a:gd name="connsiteY26" fmla="*/ 4169049 h 4419704"/>
              <a:gd name="connsiteX27" fmla="*/ 5137152 w 8116779"/>
              <a:gd name="connsiteY27" fmla="*/ 3798490 h 4419704"/>
              <a:gd name="connsiteX28" fmla="*/ 4502121 w 8116779"/>
              <a:gd name="connsiteY28" fmla="*/ 3354883 h 4419704"/>
              <a:gd name="connsiteX29" fmla="*/ 4130192 w 8116779"/>
              <a:gd name="connsiteY29" fmla="*/ 2985347 h 4419704"/>
              <a:gd name="connsiteX30" fmla="*/ 3906953 w 8116779"/>
              <a:gd name="connsiteY30" fmla="*/ 2629927 h 4419704"/>
              <a:gd name="connsiteX31" fmla="*/ 3817859 w 8116779"/>
              <a:gd name="connsiteY31" fmla="*/ 2298246 h 4419704"/>
              <a:gd name="connsiteX32" fmla="*/ 3811479 w 8116779"/>
              <a:gd name="connsiteY32" fmla="*/ 2241363 h 4419704"/>
              <a:gd name="connsiteX33" fmla="*/ 3811479 w 8116779"/>
              <a:gd name="connsiteY33" fmla="*/ 2174659 h 4419704"/>
              <a:gd name="connsiteX34" fmla="*/ 3814470 w 8116779"/>
              <a:gd name="connsiteY34" fmla="*/ 2158288 h 4419704"/>
              <a:gd name="connsiteX35" fmla="*/ 3825034 w 8116779"/>
              <a:gd name="connsiteY35" fmla="*/ 2060687 h 4419704"/>
              <a:gd name="connsiteX36" fmla="*/ 3950207 w 8116779"/>
              <a:gd name="connsiteY36" fmla="*/ 1696061 h 4419704"/>
              <a:gd name="connsiteX37" fmla="*/ 4246992 w 8116779"/>
              <a:gd name="connsiteY37" fmla="*/ 1297060 h 4419704"/>
              <a:gd name="connsiteX38" fmla="*/ 4653605 w 8116779"/>
              <a:gd name="connsiteY38" fmla="*/ 940210 h 4419704"/>
              <a:gd name="connsiteX39" fmla="*/ 5725146 w 8116779"/>
              <a:gd name="connsiteY39" fmla="*/ 301195 h 4419704"/>
              <a:gd name="connsiteX40" fmla="*/ 6351607 w 8116779"/>
              <a:gd name="connsiteY40" fmla="*/ 68750 h 4419704"/>
              <a:gd name="connsiteX41" fmla="*/ 6777552 w 8116779"/>
              <a:gd name="connsiteY41" fmla="*/ 3069 h 4419704"/>
              <a:gd name="connsiteX42" fmla="*/ 6799278 w 8116779"/>
              <a:gd name="connsiteY42" fmla="*/ 0 h 4419704"/>
              <a:gd name="connsiteX0" fmla="*/ 2987799 w 4305300"/>
              <a:gd name="connsiteY0" fmla="*/ 0 h 4419704"/>
              <a:gd name="connsiteX1" fmla="*/ 3069320 w 4305300"/>
              <a:gd name="connsiteY1" fmla="*/ 0 h 4419704"/>
              <a:gd name="connsiteX2" fmla="*/ 3096628 w 4305300"/>
              <a:gd name="connsiteY2" fmla="*/ 3274 h 4419704"/>
              <a:gd name="connsiteX3" fmla="*/ 3291363 w 4305300"/>
              <a:gd name="connsiteY3" fmla="*/ 26396 h 4419704"/>
              <a:gd name="connsiteX4" fmla="*/ 3786074 w 4305300"/>
              <a:gd name="connsiteY4" fmla="*/ 291168 h 4419704"/>
              <a:gd name="connsiteX5" fmla="*/ 4026452 w 4305300"/>
              <a:gd name="connsiteY5" fmla="*/ 629807 h 4419704"/>
              <a:gd name="connsiteX6" fmla="*/ 4193880 w 4305300"/>
              <a:gd name="connsiteY6" fmla="*/ 1103903 h 4419704"/>
              <a:gd name="connsiteX7" fmla="*/ 4265037 w 4305300"/>
              <a:gd name="connsiteY7" fmla="*/ 1510680 h 4419704"/>
              <a:gd name="connsiteX8" fmla="*/ 4293340 w 4305300"/>
              <a:gd name="connsiteY8" fmla="*/ 1839293 h 4419704"/>
              <a:gd name="connsiteX9" fmla="*/ 4303307 w 4305300"/>
              <a:gd name="connsiteY9" fmla="*/ 2165449 h 4419704"/>
              <a:gd name="connsiteX10" fmla="*/ 4305300 w 4305300"/>
              <a:gd name="connsiteY10" fmla="*/ 2182025 h 4419704"/>
              <a:gd name="connsiteX11" fmla="*/ 4305300 w 4305300"/>
              <a:gd name="connsiteY11" fmla="*/ 2237680 h 4419704"/>
              <a:gd name="connsiteX12" fmla="*/ 4303307 w 4305300"/>
              <a:gd name="connsiteY12" fmla="*/ 2261619 h 4419704"/>
              <a:gd name="connsiteX13" fmla="*/ 4287361 w 4305300"/>
              <a:gd name="connsiteY13" fmla="*/ 2676581 h 4419704"/>
              <a:gd name="connsiteX14" fmla="*/ 4223580 w 4305300"/>
              <a:gd name="connsiteY14" fmla="*/ 3176458 h 4419704"/>
              <a:gd name="connsiteX15" fmla="*/ 4094022 w 4305300"/>
              <a:gd name="connsiteY15" fmla="*/ 3636229 h 4419704"/>
              <a:gd name="connsiteX16" fmla="*/ 3878956 w 4305300"/>
              <a:gd name="connsiteY16" fmla="*/ 4021930 h 4419704"/>
              <a:gd name="connsiteX17" fmla="*/ 3372088 w 4305300"/>
              <a:gd name="connsiteY17" fmla="*/ 4369574 h 4419704"/>
              <a:gd name="connsiteX18" fmla="*/ 3126126 w 4305300"/>
              <a:gd name="connsiteY18" fmla="*/ 4412746 h 4419704"/>
              <a:gd name="connsiteX19" fmla="*/ 3073108 w 4305300"/>
              <a:gd name="connsiteY19" fmla="*/ 4419704 h 4419704"/>
              <a:gd name="connsiteX20" fmla="*/ 2987799 w 4305300"/>
              <a:gd name="connsiteY20" fmla="*/ 4419704 h 4419704"/>
              <a:gd name="connsiteX21" fmla="*/ 2953118 w 4305300"/>
              <a:gd name="connsiteY21" fmla="*/ 4414180 h 4419704"/>
              <a:gd name="connsiteX22" fmla="*/ 2554478 w 4305300"/>
              <a:gd name="connsiteY22" fmla="*/ 4350749 h 4419704"/>
              <a:gd name="connsiteX23" fmla="*/ 2035451 w 4305300"/>
              <a:gd name="connsiteY23" fmla="*/ 4169049 h 4419704"/>
              <a:gd name="connsiteX24" fmla="*/ 1325673 w 4305300"/>
              <a:gd name="connsiteY24" fmla="*/ 3798490 h 4419704"/>
              <a:gd name="connsiteX25" fmla="*/ 690642 w 4305300"/>
              <a:gd name="connsiteY25" fmla="*/ 3354883 h 4419704"/>
              <a:gd name="connsiteX26" fmla="*/ 318713 w 4305300"/>
              <a:gd name="connsiteY26" fmla="*/ 2985347 h 4419704"/>
              <a:gd name="connsiteX27" fmla="*/ 95474 w 4305300"/>
              <a:gd name="connsiteY27" fmla="*/ 2629927 h 4419704"/>
              <a:gd name="connsiteX28" fmla="*/ 6380 w 4305300"/>
              <a:gd name="connsiteY28" fmla="*/ 2298246 h 4419704"/>
              <a:gd name="connsiteX29" fmla="*/ 0 w 4305300"/>
              <a:gd name="connsiteY29" fmla="*/ 2241363 h 4419704"/>
              <a:gd name="connsiteX30" fmla="*/ 0 w 4305300"/>
              <a:gd name="connsiteY30" fmla="*/ 2174659 h 4419704"/>
              <a:gd name="connsiteX31" fmla="*/ 2991 w 4305300"/>
              <a:gd name="connsiteY31" fmla="*/ 2158288 h 4419704"/>
              <a:gd name="connsiteX32" fmla="*/ 13555 w 4305300"/>
              <a:gd name="connsiteY32" fmla="*/ 2060687 h 4419704"/>
              <a:gd name="connsiteX33" fmla="*/ 138728 w 4305300"/>
              <a:gd name="connsiteY33" fmla="*/ 1696061 h 4419704"/>
              <a:gd name="connsiteX34" fmla="*/ 435513 w 4305300"/>
              <a:gd name="connsiteY34" fmla="*/ 1297060 h 4419704"/>
              <a:gd name="connsiteX35" fmla="*/ 842126 w 4305300"/>
              <a:gd name="connsiteY35" fmla="*/ 940210 h 4419704"/>
              <a:gd name="connsiteX36" fmla="*/ 1913667 w 4305300"/>
              <a:gd name="connsiteY36" fmla="*/ 301195 h 4419704"/>
              <a:gd name="connsiteX37" fmla="*/ 2540128 w 4305300"/>
              <a:gd name="connsiteY37" fmla="*/ 68750 h 4419704"/>
              <a:gd name="connsiteX38" fmla="*/ 2966073 w 4305300"/>
              <a:gd name="connsiteY38" fmla="*/ 3069 h 4419704"/>
              <a:gd name="connsiteX39" fmla="*/ 2987799 w 4305300"/>
              <a:gd name="connsiteY39" fmla="*/ 0 h 441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05300" h="4419704">
                <a:moveTo>
                  <a:pt x="2987799" y="0"/>
                </a:moveTo>
                <a:lnTo>
                  <a:pt x="3069320" y="0"/>
                </a:lnTo>
                <a:cubicBezTo>
                  <a:pt x="3078490" y="1227"/>
                  <a:pt x="3087458" y="3274"/>
                  <a:pt x="3096628" y="3274"/>
                </a:cubicBezTo>
                <a:cubicBezTo>
                  <a:pt x="3162402" y="3478"/>
                  <a:pt x="3227182" y="12686"/>
                  <a:pt x="3291363" y="26396"/>
                </a:cubicBezTo>
                <a:cubicBezTo>
                  <a:pt x="3481912" y="66704"/>
                  <a:pt x="3647346" y="154076"/>
                  <a:pt x="3786074" y="291168"/>
                </a:cubicBezTo>
                <a:cubicBezTo>
                  <a:pt x="3885932" y="389999"/>
                  <a:pt x="3963466" y="504786"/>
                  <a:pt x="4026452" y="629807"/>
                </a:cubicBezTo>
                <a:cubicBezTo>
                  <a:pt x="4102393" y="780815"/>
                  <a:pt x="4154615" y="940005"/>
                  <a:pt x="4193880" y="1103903"/>
                </a:cubicBezTo>
                <a:cubicBezTo>
                  <a:pt x="4225772" y="1238130"/>
                  <a:pt x="4248494" y="1373790"/>
                  <a:pt x="4265037" y="1510680"/>
                </a:cubicBezTo>
                <a:cubicBezTo>
                  <a:pt x="4278392" y="1619943"/>
                  <a:pt x="4288558" y="1729618"/>
                  <a:pt x="4293340" y="1839293"/>
                </a:cubicBezTo>
                <a:cubicBezTo>
                  <a:pt x="4298324" y="1948148"/>
                  <a:pt x="4300119" y="2056799"/>
                  <a:pt x="4303307" y="2165449"/>
                </a:cubicBezTo>
                <a:cubicBezTo>
                  <a:pt x="4303506" y="2170974"/>
                  <a:pt x="4304702" y="2176500"/>
                  <a:pt x="4305300" y="2182025"/>
                </a:cubicBezTo>
                <a:lnTo>
                  <a:pt x="4305300" y="2237680"/>
                </a:lnTo>
                <a:cubicBezTo>
                  <a:pt x="4304702" y="2245660"/>
                  <a:pt x="4303506" y="2253640"/>
                  <a:pt x="4303307" y="2261619"/>
                </a:cubicBezTo>
                <a:cubicBezTo>
                  <a:pt x="4301911" y="2399940"/>
                  <a:pt x="4297327" y="2538465"/>
                  <a:pt x="4287361" y="2676581"/>
                </a:cubicBezTo>
                <a:cubicBezTo>
                  <a:pt x="4275004" y="2844365"/>
                  <a:pt x="4255270" y="3011333"/>
                  <a:pt x="4223580" y="3176458"/>
                </a:cubicBezTo>
                <a:cubicBezTo>
                  <a:pt x="4193283" y="3333397"/>
                  <a:pt x="4152622" y="3487270"/>
                  <a:pt x="4094022" y="3636229"/>
                </a:cubicBezTo>
                <a:cubicBezTo>
                  <a:pt x="4039608" y="3774345"/>
                  <a:pt x="3971240" y="3904686"/>
                  <a:pt x="3878956" y="4021930"/>
                </a:cubicBezTo>
                <a:cubicBezTo>
                  <a:pt x="3746209" y="4190330"/>
                  <a:pt x="3579180" y="4309007"/>
                  <a:pt x="3372088" y="4369574"/>
                </a:cubicBezTo>
                <a:cubicBezTo>
                  <a:pt x="3291761" y="4393104"/>
                  <a:pt x="3209640" y="4407019"/>
                  <a:pt x="3126126" y="4412746"/>
                </a:cubicBezTo>
                <a:cubicBezTo>
                  <a:pt x="3108386" y="4413975"/>
                  <a:pt x="3090848" y="4417248"/>
                  <a:pt x="3073108" y="4419704"/>
                </a:cubicBezTo>
                <a:lnTo>
                  <a:pt x="2987799" y="4419704"/>
                </a:lnTo>
                <a:cubicBezTo>
                  <a:pt x="2976238" y="4417863"/>
                  <a:pt x="2964878" y="4414792"/>
                  <a:pt x="2953118" y="4414180"/>
                </a:cubicBezTo>
                <a:cubicBezTo>
                  <a:pt x="2818178" y="4407019"/>
                  <a:pt x="2685432" y="4384101"/>
                  <a:pt x="2554478" y="4350749"/>
                </a:cubicBezTo>
                <a:cubicBezTo>
                  <a:pt x="2376287" y="4305324"/>
                  <a:pt x="2203876" y="4242506"/>
                  <a:pt x="2035451" y="4169049"/>
                </a:cubicBezTo>
                <a:cubicBezTo>
                  <a:pt x="1790089" y="4062445"/>
                  <a:pt x="1554892" y="3936197"/>
                  <a:pt x="1325673" y="3798490"/>
                </a:cubicBezTo>
                <a:cubicBezTo>
                  <a:pt x="1103832" y="3665080"/>
                  <a:pt x="889762" y="3520622"/>
                  <a:pt x="690642" y="3354883"/>
                </a:cubicBezTo>
                <a:cubicBezTo>
                  <a:pt x="555903" y="3242549"/>
                  <a:pt x="429534" y="3121620"/>
                  <a:pt x="318713" y="2985347"/>
                </a:cubicBezTo>
                <a:cubicBezTo>
                  <a:pt x="229616" y="2876082"/>
                  <a:pt x="152680" y="2759041"/>
                  <a:pt x="95474" y="2629927"/>
                </a:cubicBezTo>
                <a:cubicBezTo>
                  <a:pt x="48634" y="2523938"/>
                  <a:pt x="17342" y="2413853"/>
                  <a:pt x="6380" y="2298246"/>
                </a:cubicBezTo>
                <a:cubicBezTo>
                  <a:pt x="4586" y="2279217"/>
                  <a:pt x="2193" y="2260392"/>
                  <a:pt x="0" y="2241363"/>
                </a:cubicBezTo>
                <a:lnTo>
                  <a:pt x="0" y="2174659"/>
                </a:lnTo>
                <a:cubicBezTo>
                  <a:pt x="998" y="2169132"/>
                  <a:pt x="2591" y="2163813"/>
                  <a:pt x="2991" y="2158288"/>
                </a:cubicBezTo>
                <a:cubicBezTo>
                  <a:pt x="6577" y="2125756"/>
                  <a:pt x="8572" y="2093016"/>
                  <a:pt x="13555" y="2060687"/>
                </a:cubicBezTo>
                <a:cubicBezTo>
                  <a:pt x="32888" y="1931575"/>
                  <a:pt x="77137" y="1810851"/>
                  <a:pt x="138728" y="1696061"/>
                </a:cubicBezTo>
                <a:cubicBezTo>
                  <a:pt x="217857" y="1548532"/>
                  <a:pt x="320306" y="1417988"/>
                  <a:pt x="435513" y="1297060"/>
                </a:cubicBezTo>
                <a:cubicBezTo>
                  <a:pt x="560288" y="1165901"/>
                  <a:pt x="697219" y="1048246"/>
                  <a:pt x="842126" y="940210"/>
                </a:cubicBezTo>
                <a:cubicBezTo>
                  <a:pt x="1177181" y="690170"/>
                  <a:pt x="1536155" y="480029"/>
                  <a:pt x="1913667" y="301195"/>
                </a:cubicBezTo>
                <a:cubicBezTo>
                  <a:pt x="2115775" y="205435"/>
                  <a:pt x="2323467" y="124611"/>
                  <a:pt x="2540128" y="68750"/>
                </a:cubicBezTo>
                <a:cubicBezTo>
                  <a:pt x="2679850" y="32534"/>
                  <a:pt x="2821168" y="5525"/>
                  <a:pt x="2966073" y="3069"/>
                </a:cubicBezTo>
                <a:cubicBezTo>
                  <a:pt x="2973448" y="2863"/>
                  <a:pt x="2980623" y="1022"/>
                  <a:pt x="298779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84498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2993546" y="762000"/>
            <a:ext cx="1627058" cy="162705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-1410814" y="0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7743460" y="-1410813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711065" y="3784102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038326" y="4613098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901464" y="405214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10711065" y="141081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5221817" y="193433"/>
            <a:ext cx="5043285" cy="5043281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8042767" y="2520777"/>
            <a:ext cx="1864712" cy="1816444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930775" y="2293937"/>
            <a:ext cx="2330450" cy="2270125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284521" y="2520777"/>
            <a:ext cx="1864712" cy="1816444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84095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6185204" y="2603343"/>
            <a:ext cx="1695193" cy="1651313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320491" y="2603343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455780" y="2603343"/>
            <a:ext cx="1695193" cy="1651313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8049916" y="2603344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Shape 3937"/>
          <p:cNvSpPr/>
          <p:nvPr userDrawn="1"/>
        </p:nvSpPr>
        <p:spPr>
          <a:xfrm>
            <a:off x="16511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937"/>
          <p:cNvSpPr/>
          <p:nvPr userDrawn="1"/>
        </p:nvSpPr>
        <p:spPr>
          <a:xfrm flipH="1">
            <a:off x="102617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6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777316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7763932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41478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2626669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5295441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7964213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84546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3138298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7448091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44541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967908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69769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5427477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715726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8887046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967908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69769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5427477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715726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8887046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63925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6944427" y="2264229"/>
            <a:ext cx="2152484" cy="232954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564003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928335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7461698" y="821256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7461698" y="4826844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564003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24" hasCustomPrompt="1"/>
          </p:nvPr>
        </p:nvSpPr>
        <p:spPr>
          <a:xfrm>
            <a:off x="928335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28321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1790700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3412671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5034642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4223657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2601686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723040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266951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60318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448300" y="2728022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48300" y="4694044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67793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734542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80931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2495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85" y="2603823"/>
            <a:ext cx="2042125" cy="3948638"/>
          </a:xfrm>
          <a:prstGeom prst="rect">
            <a:avLst/>
          </a:prstGeom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973" y="2603823"/>
            <a:ext cx="2042125" cy="3948638"/>
          </a:xfrm>
          <a:prstGeom prst="rect">
            <a:avLst/>
          </a:prstGeom>
          <a:effectLst/>
        </p:spPr>
      </p:pic>
      <p:sp>
        <p:nvSpPr>
          <p:cNvPr id="19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23" y="2406391"/>
            <a:ext cx="2246337" cy="4343502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697630"/>
            <a:ext cx="1398958" cy="17402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8295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9075" y="98779"/>
            <a:ext cx="4939393" cy="6858000"/>
          </a:xfrm>
          <a:prstGeom prst="rect">
            <a:avLst/>
          </a:prstGeom>
          <a:effectLst/>
        </p:spPr>
      </p:pic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-396540" y="1546000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3765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054096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108192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9162288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121948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457200"/>
            <a:ext cx="10363200" cy="365760"/>
          </a:xfrm>
        </p:spPr>
        <p:txBody>
          <a:bodyPr/>
          <a:lstStyle>
            <a:lvl1pPr>
              <a:defRPr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LEADING HEADLINE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685800"/>
            <a:ext cx="10363200" cy="5486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MAIN HEADLINE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14400" y="1371600"/>
            <a:ext cx="10363200" cy="5029200"/>
          </a:xfrm>
        </p:spPr>
        <p:txBody>
          <a:bodyPr/>
          <a:lstStyle>
            <a:lvl1pPr marL="228600" indent="-228600">
              <a:defRPr/>
            </a:lvl1pPr>
            <a:lvl2pPr marL="514350" indent="-228600">
              <a:defRPr/>
            </a:lvl2pPr>
            <a:lvl3pPr marL="800100" indent="-228600">
              <a:defRPr/>
            </a:lvl3pPr>
            <a:lvl4pPr marL="1085850" indent="-228600">
              <a:defRPr/>
            </a:lvl4pPr>
            <a:lvl5pPr marL="1371600" indent="-2286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D34F-ADF2-4ECB-8CA4-8C0494EAC1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5147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864842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24960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6385078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8645196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64739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466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6257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569308"/>
            <a:ext cx="2954295" cy="37193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15227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94015" y="5991924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260E2A6B-A809-4840-BF14-8648BC0BDF87}" type="slidenum">
              <a:rPr lang="id-ID" sz="1200" b="1" i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pPr algn="l"/>
              <a:t>‹#›</a:t>
            </a:fld>
            <a:endParaRPr lang="en-MY" sz="1200" b="1" i="0" dirty="0">
              <a:solidFill>
                <a:srgbClr val="000000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85800" y="603324"/>
            <a:ext cx="70371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spc="3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 Bd" charset="0"/>
                <a:ea typeface="Titillium Bd" charset="0"/>
                <a:cs typeface="Titillium Bd" charset="0"/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146926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0" r:id="rId2"/>
    <p:sldLayoutId id="2147483699" r:id="rId3"/>
    <p:sldLayoutId id="2147483689" r:id="rId4"/>
    <p:sldLayoutId id="2147483681" r:id="rId5"/>
    <p:sldLayoutId id="2147483660" r:id="rId6"/>
    <p:sldLayoutId id="2147483655" r:id="rId7"/>
    <p:sldLayoutId id="2147483696" r:id="rId8"/>
    <p:sldLayoutId id="2147483691" r:id="rId9"/>
    <p:sldLayoutId id="2147483682" r:id="rId10"/>
    <p:sldLayoutId id="2147483668" r:id="rId11"/>
    <p:sldLayoutId id="2147483671" r:id="rId12"/>
    <p:sldLayoutId id="2147483673" r:id="rId13"/>
    <p:sldLayoutId id="2147483676" r:id="rId14"/>
    <p:sldLayoutId id="2147483675" r:id="rId15"/>
    <p:sldLayoutId id="2147483674" r:id="rId16"/>
    <p:sldLayoutId id="2147483678" r:id="rId17"/>
    <p:sldLayoutId id="2147483679" r:id="rId18"/>
    <p:sldLayoutId id="2147483680" r:id="rId19"/>
    <p:sldLayoutId id="2147483672" r:id="rId20"/>
    <p:sldLayoutId id="2147483669" r:id="rId21"/>
    <p:sldLayoutId id="2147483665" r:id="rId22"/>
    <p:sldLayoutId id="2147483670" r:id="rId23"/>
    <p:sldLayoutId id="2147483661" r:id="rId24"/>
    <p:sldLayoutId id="2147483687" r:id="rId25"/>
    <p:sldLayoutId id="2147483663" r:id="rId26"/>
    <p:sldLayoutId id="2147483667" r:id="rId27"/>
    <p:sldLayoutId id="2147483664" r:id="rId28"/>
    <p:sldLayoutId id="2147483662" r:id="rId29"/>
    <p:sldLayoutId id="2147483657" r:id="rId30"/>
    <p:sldLayoutId id="2147483697" r:id="rId31"/>
    <p:sldLayoutId id="2147483686" r:id="rId32"/>
    <p:sldLayoutId id="2147483656" r:id="rId33"/>
    <p:sldLayoutId id="2147483688" r:id="rId34"/>
    <p:sldLayoutId id="2147483654" r:id="rId35"/>
    <p:sldLayoutId id="2147483658" r:id="rId36"/>
    <p:sldLayoutId id="2147483711" r:id="rId37"/>
    <p:sldLayoutId id="2147483659" r:id="rId38"/>
    <p:sldLayoutId id="2147483677" r:id="rId39"/>
    <p:sldLayoutId id="2147483683" r:id="rId40"/>
    <p:sldLayoutId id="2147483698" r:id="rId41"/>
    <p:sldLayoutId id="2147483695" r:id="rId42"/>
    <p:sldLayoutId id="2147483693" r:id="rId43"/>
    <p:sldLayoutId id="2147483694" r:id="rId44"/>
    <p:sldLayoutId id="2147483651" r:id="rId45"/>
    <p:sldLayoutId id="2147483666" r:id="rId46"/>
    <p:sldLayoutId id="2147483710" r:id="rId47"/>
    <p:sldLayoutId id="2147483709" r:id="rId48"/>
    <p:sldLayoutId id="2147483717" r:id="rId49"/>
    <p:sldLayoutId id="2147483718" r:id="rId5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1700CD0-FB45-BE4D-87DC-0C51BE4E003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/>
          <a:stretch/>
        </p:blipFill>
        <p:spPr>
          <a:xfrm>
            <a:off x="1546455" y="917259"/>
            <a:ext cx="8999137" cy="2919095"/>
          </a:xfrm>
        </p:spPr>
      </p:pic>
      <p:sp>
        <p:nvSpPr>
          <p:cNvPr id="4" name="TextBox 3"/>
          <p:cNvSpPr txBox="1"/>
          <p:nvPr/>
        </p:nvSpPr>
        <p:spPr>
          <a:xfrm>
            <a:off x="2822821" y="3133534"/>
            <a:ext cx="4120545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POWER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1" y="4806523"/>
            <a:ext cx="43053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Titillium Light" charset="0"/>
                <a:ea typeface="Titillium Light" charset="0"/>
                <a:cs typeface="Titillium Light" charset="0"/>
              </a:rPr>
              <a:t>If you’re not having fun with what</a:t>
            </a:r>
          </a:p>
          <a:p>
            <a:r>
              <a:rPr lang="en-US" sz="2400" dirty="0">
                <a:latin typeface="Titillium Light" charset="0"/>
                <a:ea typeface="Titillium Light" charset="0"/>
                <a:cs typeface="Titillium Light" charset="0"/>
              </a:rPr>
              <a:t>you’re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doing then you’re</a:t>
            </a:r>
            <a:r>
              <a:rPr lang="en-US" sz="2400" dirty="0">
                <a:latin typeface="Titillium Light" charset="0"/>
                <a:ea typeface="Titillium Light" charset="0"/>
                <a:cs typeface="Titillium Light" charset="0"/>
              </a:rPr>
              <a:t> doing it</a:t>
            </a:r>
          </a:p>
          <a:p>
            <a:r>
              <a:rPr lang="en-US" sz="2400" dirty="0">
                <a:latin typeface="Titillium Light" charset="0"/>
                <a:ea typeface="Titillium Light" charset="0"/>
                <a:cs typeface="Titillium Light" charset="0"/>
              </a:rPr>
              <a:t>Wrong.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833707" y="3810365"/>
            <a:ext cx="69124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33707" y="4065259"/>
            <a:ext cx="29337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FOCUS ON THE WHY?</a:t>
            </a:r>
          </a:p>
        </p:txBody>
      </p:sp>
    </p:spTree>
    <p:extLst>
      <p:ext uri="{BB962C8B-B14F-4D97-AF65-F5344CB8AC3E}">
        <p14:creationId xmlns:p14="http://schemas.microsoft.com/office/powerpoint/2010/main" val="196821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5AC48-0915-2C48-89B6-1C4B72AAB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48" y="1042859"/>
            <a:ext cx="10033552" cy="495486"/>
          </a:xfrm>
        </p:spPr>
        <p:txBody>
          <a:bodyPr/>
          <a:lstStyle/>
          <a:p>
            <a:r>
              <a:rPr lang="en-US" altLang="zh-TW" dirty="0"/>
              <a:t>Woman</a:t>
            </a:r>
            <a:r>
              <a:rPr lang="zh-TW" altLang="en-US" dirty="0"/>
              <a:t> </a:t>
            </a:r>
            <a:r>
              <a:rPr lang="en-US" altLang="zh-TW" dirty="0"/>
              <a:t>spend</a:t>
            </a:r>
            <a:r>
              <a:rPr lang="zh-TW" altLang="en-US" dirty="0"/>
              <a:t> </a:t>
            </a:r>
            <a:r>
              <a:rPr lang="en-US" altLang="zh-TW" dirty="0"/>
              <a:t>much</a:t>
            </a:r>
            <a:r>
              <a:rPr lang="zh-TW" altLang="en-US" dirty="0"/>
              <a:t> </a:t>
            </a:r>
            <a:r>
              <a:rPr lang="en-US" altLang="zh-TW" dirty="0"/>
              <a:t>more</a:t>
            </a:r>
            <a:r>
              <a:rPr lang="zh-TW" altLang="en-US" dirty="0"/>
              <a:t> </a:t>
            </a:r>
            <a:r>
              <a:rPr lang="en-US" altLang="zh-TW" dirty="0"/>
              <a:t>than</a:t>
            </a:r>
            <a:r>
              <a:rPr lang="zh-TW" altLang="en-US" dirty="0"/>
              <a:t> </a:t>
            </a:r>
            <a:r>
              <a:rPr lang="en-US" altLang="zh-TW" dirty="0"/>
              <a:t>man</a:t>
            </a:r>
            <a:br>
              <a:rPr lang="en-US" altLang="zh-TW" dirty="0"/>
            </a:br>
            <a:r>
              <a:rPr lang="en-US" altLang="zh-TW" dirty="0"/>
              <a:t>PPL</a:t>
            </a:r>
            <a:r>
              <a:rPr lang="zh-TW" altLang="en-US" dirty="0"/>
              <a:t> </a:t>
            </a:r>
            <a:r>
              <a:rPr lang="en-US" altLang="zh-TW" dirty="0"/>
              <a:t>spend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fewest</a:t>
            </a:r>
            <a:r>
              <a:rPr lang="zh-TW" altLang="en-US" dirty="0"/>
              <a:t> </a:t>
            </a:r>
            <a:r>
              <a:rPr lang="en-US" altLang="zh-TW" dirty="0"/>
              <a:t>on</a:t>
            </a:r>
            <a:r>
              <a:rPr lang="zh-TW" altLang="en-US" dirty="0"/>
              <a:t> </a:t>
            </a:r>
            <a:r>
              <a:rPr lang="en-US" altLang="zh-TW" dirty="0"/>
              <a:t>kids</a:t>
            </a:r>
            <a:br>
              <a:rPr lang="en-US" altLang="zh-TW" dirty="0"/>
            </a:br>
            <a:r>
              <a:rPr lang="en-US" altLang="zh-TW" dirty="0"/>
              <a:t>all</a:t>
            </a:r>
            <a:r>
              <a:rPr lang="zh-TW" altLang="en-US" dirty="0"/>
              <a:t> </a:t>
            </a:r>
            <a:r>
              <a:rPr lang="en-US" altLang="zh-TW" dirty="0" err="1"/>
              <a:t>segements</a:t>
            </a:r>
            <a:r>
              <a:rPr lang="zh-TW" altLang="en-US" dirty="0"/>
              <a:t> </a:t>
            </a:r>
            <a:r>
              <a:rPr lang="en-US" altLang="zh-TW" dirty="0"/>
              <a:t>buy</a:t>
            </a:r>
            <a:r>
              <a:rPr lang="zh-TW" altLang="en-US" dirty="0"/>
              <a:t> </a:t>
            </a:r>
            <a:r>
              <a:rPr lang="en-US" altLang="zh-TW" dirty="0"/>
              <a:t>2+</a:t>
            </a:r>
            <a:r>
              <a:rPr lang="zh-TW" altLang="en-US" dirty="0"/>
              <a:t> </a:t>
            </a:r>
            <a:r>
              <a:rPr lang="en-US" altLang="zh-TW" dirty="0"/>
              <a:t>sizes</a:t>
            </a:r>
            <a:br>
              <a:rPr lang="en-US" altLang="zh-TW" dirty="0"/>
            </a:br>
            <a:r>
              <a:rPr lang="en-US" altLang="zh-TW" dirty="0"/>
              <a:t>opens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clicks</a:t>
            </a:r>
            <a:r>
              <a:rPr lang="zh-TW" altLang="en-US" dirty="0"/>
              <a:t> </a:t>
            </a:r>
            <a:r>
              <a:rPr lang="en-US" altLang="zh-TW" dirty="0"/>
              <a:t>are</a:t>
            </a:r>
            <a:r>
              <a:rPr lang="zh-TW" altLang="en-US" dirty="0"/>
              <a:t> </a:t>
            </a:r>
            <a:r>
              <a:rPr lang="en-US" altLang="zh-TW" dirty="0"/>
              <a:t>variant</a:t>
            </a:r>
            <a:r>
              <a:rPr lang="zh-TW" altLang="en-US" dirty="0"/>
              <a:t> </a:t>
            </a:r>
            <a:r>
              <a:rPr lang="en-US" altLang="zh-TW" dirty="0"/>
              <a:t>small(0.065,</a:t>
            </a:r>
            <a:r>
              <a:rPr lang="zh-TW" altLang="en-US" dirty="0"/>
              <a:t> </a:t>
            </a:r>
            <a:r>
              <a:rPr lang="en-US" altLang="zh-TW" dirty="0"/>
              <a:t>0.009)</a:t>
            </a:r>
            <a:br>
              <a:rPr lang="en-US" altLang="zh-TW" dirty="0"/>
            </a:br>
            <a:r>
              <a:rPr lang="en-US" altLang="zh-TW" dirty="0"/>
              <a:t>range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 err="1"/>
              <a:t>hhincome</a:t>
            </a:r>
            <a:r>
              <a:rPr lang="en-US" altLang="zh-TW" dirty="0"/>
              <a:t>=8052</a:t>
            </a:r>
            <a:br>
              <a:rPr lang="en-US" altLang="zh-TW" dirty="0"/>
            </a:br>
            <a:r>
              <a:rPr lang="en-US" altLang="zh-TW" dirty="0"/>
              <a:t>range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age=3.5</a:t>
            </a:r>
            <a:br>
              <a:rPr lang="en-US" altLang="zh-TW" dirty="0"/>
            </a:br>
            <a:r>
              <a:rPr lang="en-US" altLang="zh-TW" dirty="0" err="1"/>
              <a:t>hhwom</a:t>
            </a:r>
            <a:r>
              <a:rPr lang="en-US" altLang="zh-TW" dirty="0"/>
              <a:t>&gt;&gt;</a:t>
            </a:r>
            <a:r>
              <a:rPr lang="en-US" altLang="zh-TW" dirty="0" err="1"/>
              <a:t>hhmen</a:t>
            </a:r>
            <a:r>
              <a:rPr lang="zh-TW" altLang="en-US" dirty="0"/>
              <a:t> </a:t>
            </a:r>
            <a:r>
              <a:rPr lang="en-US" altLang="zh-TW" dirty="0"/>
              <a:t>(1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/>
              <a:t>=0.6)</a:t>
            </a:r>
            <a:br>
              <a:rPr lang="en-US" altLang="zh-TW" dirty="0"/>
            </a:br>
            <a:r>
              <a:rPr lang="en-US" altLang="zh-TW" dirty="0" err="1"/>
              <a:t>wom_dept_buy</a:t>
            </a:r>
            <a:r>
              <a:rPr lang="en-US" altLang="zh-TW" dirty="0"/>
              <a:t>&gt;&gt;</a:t>
            </a:r>
            <a:r>
              <a:rPr lang="en-US" altLang="zh-TW" dirty="0" err="1"/>
              <a:t>man_dept_buy</a:t>
            </a:r>
            <a:r>
              <a:rPr lang="zh-TW" altLang="en-US" dirty="0"/>
              <a:t> </a:t>
            </a:r>
            <a:r>
              <a:rPr lang="en-US" altLang="zh-TW" dirty="0"/>
              <a:t>(1</a:t>
            </a:r>
            <a:r>
              <a:rPr lang="en-US" altLang="zh-TW" baseline="30000" dirty="0"/>
              <a:t>st</a:t>
            </a:r>
            <a:r>
              <a:rPr lang="en-US" altLang="zh-TW" dirty="0"/>
              <a:t>-1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/>
              <a:t>=0.36)</a:t>
            </a:r>
            <a:br>
              <a:rPr lang="en-US" altLang="zh-TW" dirty="0"/>
            </a:br>
            <a:r>
              <a:rPr lang="en-US" altLang="zh-TW" dirty="0" err="1"/>
              <a:t>man_dept_buy</a:t>
            </a:r>
            <a:r>
              <a:rPr lang="en-US" altLang="zh-TW" dirty="0"/>
              <a:t>== </a:t>
            </a:r>
            <a:r>
              <a:rPr lang="en-US" altLang="zh-TW" dirty="0" err="1"/>
              <a:t>kids_dept_buy</a:t>
            </a:r>
            <a:br>
              <a:rPr lang="en-US" altLang="zh-TW" dirty="0"/>
            </a:br>
            <a:r>
              <a:rPr lang="en-US" altLang="zh-TW" dirty="0" err="1"/>
              <a:t>athletic_dept_buy</a:t>
            </a:r>
            <a:r>
              <a:rPr lang="en-US" altLang="zh-TW" dirty="0"/>
              <a:t>&gt; </a:t>
            </a:r>
            <a:r>
              <a:rPr lang="en-US" altLang="zh-TW" dirty="0" err="1"/>
              <a:t>wom_dept_buy</a:t>
            </a:r>
            <a:r>
              <a:rPr lang="zh-TW" altLang="en-US" dirty="0"/>
              <a:t> </a:t>
            </a:r>
            <a:r>
              <a:rPr lang="en-US" altLang="zh-TW" dirty="0"/>
              <a:t>(1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0.052)</a:t>
            </a:r>
            <a:r>
              <a:rPr lang="zh-TW" altLang="en-US" dirty="0"/>
              <a:t> </a:t>
            </a:r>
            <a:br>
              <a:rPr lang="en-US" altLang="zh-TW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27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FA18-CCE4-B34F-BC7E-19B03A665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A752D8-BCF9-4044-82EF-477513D82E07}"/>
              </a:ext>
            </a:extLst>
          </p:cNvPr>
          <p:cNvSpPr/>
          <p:nvPr/>
        </p:nvSpPr>
        <p:spPr>
          <a:xfrm>
            <a:off x="3048000" y="2090172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arenR"/>
            </a:pPr>
            <a:r>
              <a:rPr lang="en-US" sz="2400" dirty="0"/>
              <a:t>WHAT SEGMENT SHOULD WE ATTACK?</a:t>
            </a:r>
          </a:p>
          <a:p>
            <a:pPr marL="1257300" lvl="2" indent="-342900">
              <a:buAutoNum type="arabicParenR"/>
            </a:pPr>
            <a:r>
              <a:rPr lang="en-US" sz="2400" dirty="0"/>
              <a:t>Why?</a:t>
            </a:r>
          </a:p>
          <a:p>
            <a:pPr marL="1257300" lvl="2" indent="-342900">
              <a:buAutoNum type="arabicParenR"/>
            </a:pPr>
            <a:r>
              <a:rPr lang="en-US" sz="2400" dirty="0"/>
              <a:t>Through What Vehicle(s)?</a:t>
            </a:r>
          </a:p>
          <a:p>
            <a:pPr marL="1257300" lvl="2" indent="-342900">
              <a:buAutoNum type="arabicParenR"/>
            </a:pPr>
            <a:endParaRPr lang="en-US" sz="2400" dirty="0"/>
          </a:p>
          <a:p>
            <a:pPr marL="342900" indent="-342900">
              <a:buAutoNum type="arabicParenR"/>
            </a:pPr>
            <a:r>
              <a:rPr lang="en-US" sz="2400" dirty="0"/>
              <a:t>DESIGN A TEST AND LEARN PLAN</a:t>
            </a:r>
          </a:p>
          <a:p>
            <a:pPr marL="342900" indent="-342900">
              <a:buAutoNum type="arabicParenR"/>
            </a:pPr>
            <a:r>
              <a:rPr lang="en-US" sz="2400" dirty="0"/>
              <a:t>CREATE CATEGORY MANAGEMENT 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902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group of shoes&#10;&#10;Description automatically generated">
            <a:extLst>
              <a:ext uri="{FF2B5EF4-FFF2-40B4-BE49-F238E27FC236}">
                <a16:creationId xmlns:a16="http://schemas.microsoft.com/office/drawing/2014/main" id="{3E08E12B-D943-EE40-955A-AB8B5A50E79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841" b="7841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AutoShape 1"/>
          <p:cNvSpPr>
            <a:spLocks/>
          </p:cNvSpPr>
          <p:nvPr/>
        </p:nvSpPr>
        <p:spPr bwMode="auto">
          <a:xfrm rot="8597967">
            <a:off x="6021772" y="2189264"/>
            <a:ext cx="2804567" cy="273197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AutoShape 1"/>
          <p:cNvSpPr>
            <a:spLocks/>
          </p:cNvSpPr>
          <p:nvPr/>
        </p:nvSpPr>
        <p:spPr bwMode="auto">
          <a:xfrm rot="9013392">
            <a:off x="6061033" y="2227509"/>
            <a:ext cx="2726044" cy="265548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tx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67399" y="2911933"/>
            <a:ext cx="2545537" cy="1056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70000"/>
              </a:lnSpc>
            </a:pPr>
            <a:r>
              <a:rPr lang="en-US" altLang="zh-TW" sz="32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Shoe</a:t>
            </a:r>
            <a:r>
              <a:rPr lang="zh-TW" altLang="en-US" sz="32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 </a:t>
            </a:r>
            <a:r>
              <a:rPr lang="en-US" altLang="zh-TW" sz="32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Store</a:t>
            </a:r>
          </a:p>
          <a:p>
            <a:pPr algn="r">
              <a:lnSpc>
                <a:spcPct val="70000"/>
              </a:lnSpc>
            </a:pPr>
            <a:r>
              <a:rPr lang="en-US" altLang="zh-TW" sz="32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Segment</a:t>
            </a:r>
          </a:p>
          <a:p>
            <a:pPr algn="r">
              <a:lnSpc>
                <a:spcPct val="70000"/>
              </a:lnSpc>
            </a:pPr>
            <a:r>
              <a:rPr lang="en-US" altLang="zh-TW" sz="32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Analytics</a:t>
            </a:r>
            <a:endParaRPr lang="en-US" sz="3200" dirty="0">
              <a:solidFill>
                <a:schemeClr val="bg1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81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/>
          <p:cNvSpPr>
            <a:spLocks/>
          </p:cNvSpPr>
          <p:nvPr/>
        </p:nvSpPr>
        <p:spPr bwMode="auto">
          <a:xfrm>
            <a:off x="1790700" y="947058"/>
            <a:ext cx="716050" cy="7749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altLang="zh-TW" sz="1400" dirty="0">
                <a:latin typeface="Titillium" charset="0"/>
                <a:ea typeface="Titillium" charset="0"/>
                <a:cs typeface="Titillium" charset="0"/>
              </a:rPr>
              <a:t>1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35427" y="1035875"/>
            <a:ext cx="2941704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TW" sz="2000" dirty="0">
                <a:latin typeface="Titillium" charset="0"/>
                <a:ea typeface="Titillium" charset="0"/>
                <a:cs typeface="Titillium" charset="0"/>
              </a:rPr>
              <a:t>Executive</a:t>
            </a:r>
            <a:r>
              <a:rPr lang="zh-TW" altLang="en-US" sz="20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2000" dirty="0">
                <a:latin typeface="Titillium" charset="0"/>
                <a:ea typeface="Titillium" charset="0"/>
                <a:cs typeface="Titillium" charset="0"/>
              </a:rPr>
              <a:t>Summary</a:t>
            </a:r>
            <a:endParaRPr lang="en-US" sz="20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27527" y="1433645"/>
            <a:ext cx="2941704" cy="20685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Outline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of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our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customers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735427" y="1391490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utoShape 2"/>
          <p:cNvSpPr>
            <a:spLocks/>
          </p:cNvSpPr>
          <p:nvPr/>
        </p:nvSpPr>
        <p:spPr bwMode="auto">
          <a:xfrm>
            <a:off x="1790700" y="2067077"/>
            <a:ext cx="716050" cy="7749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altLang="zh-TW" sz="1400" dirty="0">
                <a:latin typeface="Titillium" charset="0"/>
                <a:ea typeface="Titillium" charset="0"/>
                <a:cs typeface="Titillium" charset="0"/>
              </a:rPr>
              <a:t>2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27527" y="1775135"/>
            <a:ext cx="2941704" cy="6794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265000"/>
              </a:lnSpc>
            </a:pPr>
            <a:r>
              <a:rPr lang="en-US" altLang="zh-TW" sz="2000" dirty="0">
                <a:latin typeface="Titillium" charset="0"/>
                <a:ea typeface="Titillium" charset="0"/>
                <a:cs typeface="Titillium" charset="0"/>
              </a:rPr>
              <a:t>Categorical</a:t>
            </a:r>
            <a:r>
              <a:rPr lang="zh-TW" altLang="en-US" sz="20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2000" dirty="0">
                <a:latin typeface="Titillium" charset="0"/>
                <a:ea typeface="Titillium" charset="0"/>
                <a:cs typeface="Titillium" charset="0"/>
              </a:rPr>
              <a:t>Management</a:t>
            </a:r>
            <a:endParaRPr lang="en-US" sz="20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27527" y="2631345"/>
            <a:ext cx="2941704" cy="20685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Outline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of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each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segments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27527" y="2568917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2148881" y="0"/>
            <a:ext cx="0" cy="94705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2145576" y="1722008"/>
            <a:ext cx="0" cy="3450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2148881" y="6363024"/>
            <a:ext cx="0" cy="4949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utoShape 2">
            <a:extLst>
              <a:ext uri="{FF2B5EF4-FFF2-40B4-BE49-F238E27FC236}">
                <a16:creationId xmlns:a16="http://schemas.microsoft.com/office/drawing/2014/main" id="{F8E2D2B0-5687-234E-902F-EA60AE314BFE}"/>
              </a:ext>
            </a:extLst>
          </p:cNvPr>
          <p:cNvSpPr>
            <a:spLocks/>
          </p:cNvSpPr>
          <p:nvPr/>
        </p:nvSpPr>
        <p:spPr bwMode="auto">
          <a:xfrm>
            <a:off x="1787551" y="3246343"/>
            <a:ext cx="716050" cy="7749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altLang="zh-TW" sz="1400" dirty="0">
                <a:latin typeface="Titillium" charset="0"/>
                <a:ea typeface="Titillium" charset="0"/>
                <a:cs typeface="Titillium" charset="0"/>
              </a:rPr>
              <a:t>3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86DDA7-4246-DA40-9652-31F70098812A}"/>
              </a:ext>
            </a:extLst>
          </p:cNvPr>
          <p:cNvSpPr txBox="1"/>
          <p:nvPr/>
        </p:nvSpPr>
        <p:spPr>
          <a:xfrm>
            <a:off x="2735427" y="2949082"/>
            <a:ext cx="2941704" cy="6794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265000"/>
              </a:lnSpc>
            </a:pPr>
            <a:r>
              <a:rPr lang="en-US" altLang="zh-TW" sz="2000" dirty="0">
                <a:latin typeface="Titillium" charset="0"/>
                <a:ea typeface="Titillium" charset="0"/>
                <a:cs typeface="Titillium" charset="0"/>
              </a:rPr>
              <a:t>Segments</a:t>
            </a:r>
            <a:r>
              <a:rPr lang="zh-TW" altLang="en-US" sz="20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2000" dirty="0">
                <a:latin typeface="Titillium" charset="0"/>
                <a:ea typeface="Titillium" charset="0"/>
                <a:cs typeface="Titillium" charset="0"/>
              </a:rPr>
              <a:t>Profile</a:t>
            </a:r>
            <a:endParaRPr lang="en-US" sz="20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70CAA3-D3E6-024C-9FA5-3C0009DF7AFC}"/>
              </a:ext>
            </a:extLst>
          </p:cNvPr>
          <p:cNvSpPr txBox="1"/>
          <p:nvPr/>
        </p:nvSpPr>
        <p:spPr>
          <a:xfrm>
            <a:off x="2735427" y="3805292"/>
            <a:ext cx="2941704" cy="20685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Including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suggested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strategy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BFEF37-226E-7C49-B9C7-F1B47176CAF9}"/>
              </a:ext>
            </a:extLst>
          </p:cNvPr>
          <p:cNvCxnSpPr/>
          <p:nvPr/>
        </p:nvCxnSpPr>
        <p:spPr>
          <a:xfrm>
            <a:off x="2735427" y="3742864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utoShape 2">
            <a:extLst>
              <a:ext uri="{FF2B5EF4-FFF2-40B4-BE49-F238E27FC236}">
                <a16:creationId xmlns:a16="http://schemas.microsoft.com/office/drawing/2014/main" id="{9E3424FE-4DF3-8945-BC54-EB0A5C3E658B}"/>
              </a:ext>
            </a:extLst>
          </p:cNvPr>
          <p:cNvSpPr>
            <a:spLocks/>
          </p:cNvSpPr>
          <p:nvPr/>
        </p:nvSpPr>
        <p:spPr bwMode="auto">
          <a:xfrm>
            <a:off x="1790700" y="4454738"/>
            <a:ext cx="716050" cy="7749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altLang="zh-TW" sz="1400" dirty="0">
                <a:latin typeface="Titillium" charset="0"/>
                <a:ea typeface="Titillium" charset="0"/>
                <a:cs typeface="Titillium" charset="0"/>
              </a:rPr>
              <a:t>4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A9DB97-51A4-AA4E-A135-5B43FE906CBD}"/>
              </a:ext>
            </a:extLst>
          </p:cNvPr>
          <p:cNvSpPr txBox="1"/>
          <p:nvPr/>
        </p:nvSpPr>
        <p:spPr>
          <a:xfrm>
            <a:off x="2727527" y="4162796"/>
            <a:ext cx="2941704" cy="6794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265000"/>
              </a:lnSpc>
            </a:pPr>
            <a:r>
              <a:rPr lang="en-US" altLang="zh-TW" sz="2000" dirty="0">
                <a:latin typeface="Titillium" charset="0"/>
                <a:ea typeface="Titillium" charset="0"/>
                <a:cs typeface="Titillium" charset="0"/>
              </a:rPr>
              <a:t>Test</a:t>
            </a:r>
            <a:r>
              <a:rPr lang="zh-TW" altLang="en-US" sz="20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2000" dirty="0">
                <a:latin typeface="Titillium" charset="0"/>
                <a:ea typeface="Titillium" charset="0"/>
                <a:cs typeface="Titillium" charset="0"/>
              </a:rPr>
              <a:t>&amp;</a:t>
            </a:r>
            <a:r>
              <a:rPr lang="zh-TW" altLang="en-US" sz="20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2000" dirty="0">
                <a:latin typeface="Titillium" charset="0"/>
                <a:ea typeface="Titillium" charset="0"/>
                <a:cs typeface="Titillium" charset="0"/>
              </a:rPr>
              <a:t>Learn</a:t>
            </a:r>
            <a:endParaRPr lang="en-US" sz="20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DA2B81-5DEE-A041-A213-9C43306A8369}"/>
              </a:ext>
            </a:extLst>
          </p:cNvPr>
          <p:cNvCxnSpPr/>
          <p:nvPr/>
        </p:nvCxnSpPr>
        <p:spPr>
          <a:xfrm>
            <a:off x="2727527" y="4956578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utoShape 2">
            <a:extLst>
              <a:ext uri="{FF2B5EF4-FFF2-40B4-BE49-F238E27FC236}">
                <a16:creationId xmlns:a16="http://schemas.microsoft.com/office/drawing/2014/main" id="{E3A1F3CB-DABA-2F49-8EEB-443BED9DCD35}"/>
              </a:ext>
            </a:extLst>
          </p:cNvPr>
          <p:cNvSpPr>
            <a:spLocks/>
          </p:cNvSpPr>
          <p:nvPr/>
        </p:nvSpPr>
        <p:spPr bwMode="auto">
          <a:xfrm>
            <a:off x="1798600" y="5588074"/>
            <a:ext cx="716050" cy="7749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altLang="zh-TW" sz="1400" dirty="0">
                <a:latin typeface="Titillium" charset="0"/>
                <a:ea typeface="Titillium" charset="0"/>
                <a:cs typeface="Titillium" charset="0"/>
              </a:rPr>
              <a:t>5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7A04F-0459-AE4D-A5CB-D901FFA13B04}"/>
              </a:ext>
            </a:extLst>
          </p:cNvPr>
          <p:cNvSpPr txBox="1"/>
          <p:nvPr/>
        </p:nvSpPr>
        <p:spPr>
          <a:xfrm>
            <a:off x="2735427" y="5296132"/>
            <a:ext cx="2941704" cy="6794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265000"/>
              </a:lnSpc>
            </a:pPr>
            <a:r>
              <a:rPr lang="en-US" altLang="zh-TW" sz="2000" dirty="0">
                <a:latin typeface="Titillium" charset="0"/>
                <a:ea typeface="Titillium" charset="0"/>
                <a:cs typeface="Titillium" charset="0"/>
              </a:rPr>
              <a:t>Reference</a:t>
            </a:r>
            <a:endParaRPr lang="en-US" sz="20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0A82726-47F1-E448-A82D-12ABDB684E03}"/>
              </a:ext>
            </a:extLst>
          </p:cNvPr>
          <p:cNvCxnSpPr/>
          <p:nvPr/>
        </p:nvCxnSpPr>
        <p:spPr>
          <a:xfrm>
            <a:off x="2735427" y="6089914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B9E5665-7D6B-9649-B843-78DFC66DC6F1}"/>
              </a:ext>
            </a:extLst>
          </p:cNvPr>
          <p:cNvCxnSpPr>
            <a:cxnSpLocks/>
          </p:cNvCxnSpPr>
          <p:nvPr/>
        </p:nvCxnSpPr>
        <p:spPr>
          <a:xfrm flipV="1">
            <a:off x="2157552" y="2838197"/>
            <a:ext cx="0" cy="4028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DE64D26-70DE-824F-B75E-3D8E9B7D0377}"/>
              </a:ext>
            </a:extLst>
          </p:cNvPr>
          <p:cNvCxnSpPr>
            <a:cxnSpLocks/>
          </p:cNvCxnSpPr>
          <p:nvPr/>
        </p:nvCxnSpPr>
        <p:spPr>
          <a:xfrm flipV="1">
            <a:off x="2156625" y="4012144"/>
            <a:ext cx="0" cy="4425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E2079DE-B885-B34E-B8FC-EB6CB18AAA54}"/>
              </a:ext>
            </a:extLst>
          </p:cNvPr>
          <p:cNvCxnSpPr>
            <a:cxnSpLocks/>
          </p:cNvCxnSpPr>
          <p:nvPr/>
        </p:nvCxnSpPr>
        <p:spPr>
          <a:xfrm flipV="1">
            <a:off x="2156625" y="5229689"/>
            <a:ext cx="0" cy="3583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26">
            <a:extLst>
              <a:ext uri="{FF2B5EF4-FFF2-40B4-BE49-F238E27FC236}">
                <a16:creationId xmlns:a16="http://schemas.microsoft.com/office/drawing/2014/main" id="{26D4D265-B800-E343-8AEE-842ED1EB3EFE}"/>
              </a:ext>
            </a:extLst>
          </p:cNvPr>
          <p:cNvSpPr txBox="1">
            <a:spLocks/>
          </p:cNvSpPr>
          <p:nvPr/>
        </p:nvSpPr>
        <p:spPr>
          <a:xfrm>
            <a:off x="8288206" y="540389"/>
            <a:ext cx="8610600" cy="4954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16218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Executive</a:t>
            </a:r>
            <a:r>
              <a:rPr lang="zh-TW" altLang="en-US" dirty="0"/>
              <a:t> </a:t>
            </a:r>
            <a:r>
              <a:rPr lang="en-US" altLang="zh-TW" dirty="0"/>
              <a:t>Summary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790700" y="2509169"/>
            <a:ext cx="2678334" cy="1015883"/>
            <a:chOff x="1790700" y="2395895"/>
            <a:chExt cx="2678334" cy="1015883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1200" b="1" spc="200" dirty="0">
                  <a:latin typeface="Titillium" charset="0"/>
                  <a:ea typeface="Titillium" charset="0"/>
                  <a:cs typeface="Titillium" charset="0"/>
                </a:rPr>
                <a:t>Women</a:t>
              </a:r>
              <a:r>
                <a:rPr lang="zh-TW" altLang="en-US" sz="1200" b="1" spc="200" dirty="0"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altLang="zh-TW" sz="1200" b="1" spc="200" dirty="0">
                  <a:latin typeface="Titillium" charset="0"/>
                  <a:ea typeface="Titillium" charset="0"/>
                  <a:cs typeface="Titillium" charset="0"/>
                </a:rPr>
                <a:t>WON!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14662" y="2650929"/>
              <a:ext cx="1754372" cy="76084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TW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Women</a:t>
              </a:r>
              <a:r>
                <a:rPr lang="zh-TW" alt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altLang="zh-TW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department</a:t>
              </a:r>
              <a:r>
                <a:rPr lang="zh-TW" alt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altLang="zh-TW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is</a:t>
              </a:r>
              <a:r>
                <a:rPr lang="zh-TW" alt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altLang="zh-TW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generating</a:t>
              </a:r>
              <a:r>
                <a:rPr lang="zh-TW" alt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altLang="zh-TW" b="1" dirty="0">
                  <a:solidFill>
                    <a:schemeClr val="accent4">
                      <a:lumMod val="75000"/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238%</a:t>
              </a:r>
              <a:r>
                <a:rPr lang="zh-TW" alt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altLang="zh-TW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sales</a:t>
              </a:r>
              <a:r>
                <a:rPr lang="zh-TW" alt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altLang="zh-TW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than</a:t>
              </a:r>
              <a:r>
                <a:rPr lang="zh-TW" alt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altLang="zh-TW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men</a:t>
              </a:r>
              <a:r>
                <a:rPr lang="zh-TW" alt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altLang="zh-TW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department</a:t>
              </a:r>
              <a:r>
                <a:rPr lang="zh-TW" alt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  <a:endParaRPr lang="en-US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509169"/>
            <a:ext cx="2678334" cy="565019"/>
            <a:chOff x="1790700" y="2395895"/>
            <a:chExt cx="2678334" cy="565019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1200" b="1" spc="200" dirty="0">
                  <a:latin typeface="Titillium" charset="0"/>
                  <a:ea typeface="Titillium" charset="0"/>
                  <a:cs typeface="Titillium" charset="0"/>
                </a:rPr>
                <a:t>Kids?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509169"/>
            <a:ext cx="2678334" cy="565019"/>
            <a:chOff x="1790700" y="2395895"/>
            <a:chExt cx="2678334" cy="565019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1200" b="1" spc="200" dirty="0">
                  <a:latin typeface="Titillium" charset="0"/>
                  <a:ea typeface="Titillium" charset="0"/>
                  <a:cs typeface="Titillium" charset="0"/>
                </a:rPr>
                <a:t>Fit</a:t>
              </a:r>
              <a:r>
                <a:rPr lang="zh-TW" altLang="en-US" sz="1200" b="1" spc="200" dirty="0"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altLang="zh-TW" sz="1200" b="1" spc="200" dirty="0">
                  <a:latin typeface="Titillium" charset="0"/>
                  <a:ea typeface="Titillium" charset="0"/>
                  <a:cs typeface="Titillium" charset="0"/>
                </a:rPr>
                <a:t>and</a:t>
              </a:r>
              <a:r>
                <a:rPr lang="zh-TW" altLang="en-US" sz="1200" b="1" spc="200" dirty="0"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altLang="zh-TW" sz="1200" b="1" spc="200" dirty="0">
                  <a:latin typeface="Titillium" charset="0"/>
                  <a:ea typeface="Titillium" charset="0"/>
                  <a:cs typeface="Titillium" charset="0"/>
                </a:rPr>
                <a:t>beat!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1790700" y="4196454"/>
            <a:ext cx="2678334" cy="565019"/>
            <a:chOff x="1790700" y="2395895"/>
            <a:chExt cx="2678334" cy="565019"/>
          </a:xfrm>
        </p:grpSpPr>
        <p:sp>
          <p:nvSpPr>
            <p:cNvPr id="43" name="TextBox 4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1200" b="1" spc="200" dirty="0">
                  <a:latin typeface="Titillium" charset="0"/>
                  <a:ea typeface="Titillium" charset="0"/>
                  <a:cs typeface="Titillium" charset="0"/>
                </a:rPr>
                <a:t>Fatigue?</a:t>
              </a:r>
              <a:r>
                <a:rPr lang="zh-TW" altLang="en-US" sz="1200" b="1" spc="200" dirty="0">
                  <a:latin typeface="Titillium" charset="0"/>
                  <a:ea typeface="Titillium" charset="0"/>
                  <a:cs typeface="Titillium" charset="0"/>
                </a:rPr>
                <a:t> 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4196454"/>
            <a:ext cx="2678334" cy="565019"/>
            <a:chOff x="1790700" y="2395895"/>
            <a:chExt cx="2678334" cy="565019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1200" b="1" spc="200" dirty="0">
                  <a:latin typeface="Titillium" charset="0"/>
                  <a:ea typeface="Titillium" charset="0"/>
                  <a:cs typeface="Titillium" charset="0"/>
                </a:rPr>
                <a:t>Utopia!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7722966" y="4196454"/>
            <a:ext cx="2678334" cy="565019"/>
            <a:chOff x="1790700" y="2395895"/>
            <a:chExt cx="2678334" cy="565019"/>
          </a:xfrm>
        </p:grpSpPr>
        <p:sp>
          <p:nvSpPr>
            <p:cNvPr id="53" name="TextBox 52"/>
            <p:cNvSpPr txBox="1"/>
            <p:nvPr/>
          </p:nvSpPr>
          <p:spPr>
            <a:xfrm>
              <a:off x="2714662" y="2395895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zh-TW" sz="1200" b="1" spc="200" dirty="0">
                  <a:latin typeface="Titillium" charset="0"/>
                  <a:ea typeface="Titillium" charset="0"/>
                  <a:cs typeface="Titillium" charset="0"/>
                </a:rPr>
                <a:t>Party!</a:t>
              </a:r>
              <a:endParaRPr lang="en-US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>
                  <a:latin typeface="Titillium Light" charset="0"/>
                  <a:ea typeface="Titillium Light" charset="0"/>
                  <a:cs typeface="Titillium Light" charset="0"/>
                </a:rPr>
                <a:t>06</a:t>
              </a: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17FEFD3-6E17-CA44-AC02-4EA6CDCA9B0F}"/>
              </a:ext>
            </a:extLst>
          </p:cNvPr>
          <p:cNvSpPr txBox="1"/>
          <p:nvPr/>
        </p:nvSpPr>
        <p:spPr>
          <a:xfrm>
            <a:off x="5649964" y="2764203"/>
            <a:ext cx="1829385" cy="76084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Kids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department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only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generate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dirty="0">
                <a:solidFill>
                  <a:schemeClr val="accent4">
                    <a:lumMod val="75000"/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18.5%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sales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size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of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women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department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E80C47-5E4C-3846-B1BC-5FDDDF52BEB6}"/>
              </a:ext>
            </a:extLst>
          </p:cNvPr>
          <p:cNvSpPr txBox="1"/>
          <p:nvPr/>
        </p:nvSpPr>
        <p:spPr>
          <a:xfrm>
            <a:off x="8646928" y="2764203"/>
            <a:ext cx="1754372" cy="76084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Athletic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department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has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dirty="0">
                <a:solidFill>
                  <a:schemeClr val="accent4">
                    <a:lumMod val="75000"/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1st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sales,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which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is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161%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size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of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women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F7655E-E5C7-F445-A021-F3FF34281474}"/>
              </a:ext>
            </a:extLst>
          </p:cNvPr>
          <p:cNvSpPr txBox="1"/>
          <p:nvPr/>
        </p:nvSpPr>
        <p:spPr>
          <a:xfrm>
            <a:off x="2714662" y="4451488"/>
            <a:ext cx="1754372" cy="53925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Only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dirty="0">
                <a:solidFill>
                  <a:schemeClr val="accent4">
                    <a:lumMod val="75000"/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0.9%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of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our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MARCOMs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are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clicked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01981D0-EEE0-C04C-AD35-33123F9F1006}"/>
              </a:ext>
            </a:extLst>
          </p:cNvPr>
          <p:cNvSpPr txBox="1"/>
          <p:nvPr/>
        </p:nvSpPr>
        <p:spPr>
          <a:xfrm>
            <a:off x="5586622" y="4451488"/>
            <a:ext cx="1754372" cy="53181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range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of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household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income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is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only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dirty="0">
                <a:solidFill>
                  <a:schemeClr val="accent4">
                    <a:lumMod val="75000"/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$8052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16ECD12-C02B-9F4D-A780-80978FBCC375}"/>
              </a:ext>
            </a:extLst>
          </p:cNvPr>
          <p:cNvSpPr txBox="1"/>
          <p:nvPr/>
        </p:nvSpPr>
        <p:spPr>
          <a:xfrm>
            <a:off x="8646927" y="4451488"/>
            <a:ext cx="1918541" cy="76084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All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7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segments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perform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at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least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dirty="0">
                <a:solidFill>
                  <a:schemeClr val="accent4">
                    <a:lumMod val="75000"/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18%</a:t>
            </a:r>
            <a:r>
              <a:rPr lang="zh-TW" altLang="en-US" b="1" dirty="0">
                <a:solidFill>
                  <a:schemeClr val="accent4">
                    <a:lumMod val="75000"/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better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than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normal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during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some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holidays.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362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563E-EE28-DC47-B428-EFC6E0D4CCF3}"/>
              </a:ext>
            </a:extLst>
          </p:cNvPr>
          <p:cNvSpPr txBox="1">
            <a:spLocks/>
          </p:cNvSpPr>
          <p:nvPr/>
        </p:nvSpPr>
        <p:spPr>
          <a:xfrm>
            <a:off x="1790700" y="638125"/>
            <a:ext cx="8610600" cy="4954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/>
              <a:t>Categorical</a:t>
            </a:r>
            <a:r>
              <a:rPr lang="zh-TW" altLang="en-US" dirty="0"/>
              <a:t> </a:t>
            </a:r>
            <a:r>
              <a:rPr lang="en-US" altLang="zh-TW" dirty="0"/>
              <a:t>Management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5CD99C-F056-CC41-ACBE-3A37BFE82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34" y="1862885"/>
            <a:ext cx="6523219" cy="4659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1AA983-872F-6B4D-AE80-F967F33B6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947" y="1862885"/>
            <a:ext cx="6523219" cy="465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53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6563E-EE28-DC47-B428-EFC6E0D4CCF3}"/>
              </a:ext>
            </a:extLst>
          </p:cNvPr>
          <p:cNvSpPr txBox="1">
            <a:spLocks/>
          </p:cNvSpPr>
          <p:nvPr/>
        </p:nvSpPr>
        <p:spPr>
          <a:xfrm>
            <a:off x="1790700" y="638125"/>
            <a:ext cx="8610600" cy="4954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/>
              <a:t>Categorical</a:t>
            </a:r>
            <a:r>
              <a:rPr lang="zh-TW" altLang="en-US" dirty="0"/>
              <a:t> </a:t>
            </a:r>
            <a:r>
              <a:rPr lang="en-US" altLang="zh-TW" dirty="0"/>
              <a:t>Management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4F3124-7FBD-1949-91E0-B39A49851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644"/>
            <a:ext cx="4691546" cy="3351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4FBC14-9B13-4445-BE6A-3731D8294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373" y="2015644"/>
            <a:ext cx="4691546" cy="3351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5EBEE-5901-C740-B395-8F36DF7D8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746" y="2015644"/>
            <a:ext cx="4691546" cy="33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11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Segment</a:t>
            </a:r>
            <a:r>
              <a:rPr lang="zh-TW" altLang="en-US" dirty="0"/>
              <a:t> </a:t>
            </a:r>
            <a:r>
              <a:rPr lang="en-US" altLang="zh-TW" dirty="0"/>
              <a:t>Size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AB75E5-A388-B249-8F89-F74C139CEE71}"/>
              </a:ext>
            </a:extLst>
          </p:cNvPr>
          <p:cNvGrpSpPr/>
          <p:nvPr/>
        </p:nvGrpSpPr>
        <p:grpSpPr>
          <a:xfrm>
            <a:off x="2043523" y="1587398"/>
            <a:ext cx="2423711" cy="2518118"/>
            <a:chOff x="4884144" y="2235641"/>
            <a:chExt cx="2423711" cy="2518118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BC606EA-9D6B-AA4E-A993-8248110008FF}"/>
                </a:ext>
              </a:extLst>
            </p:cNvPr>
            <p:cNvSpPr/>
            <p:nvPr/>
          </p:nvSpPr>
          <p:spPr bwMode="auto">
            <a:xfrm>
              <a:off x="4958899" y="2292740"/>
              <a:ext cx="2274200" cy="227420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Pie 36">
              <a:extLst>
                <a:ext uri="{FF2B5EF4-FFF2-40B4-BE49-F238E27FC236}">
                  <a16:creationId xmlns:a16="http://schemas.microsoft.com/office/drawing/2014/main" id="{189302F3-6104-7F45-9451-F02E18609923}"/>
                </a:ext>
              </a:extLst>
            </p:cNvPr>
            <p:cNvSpPr/>
            <p:nvPr/>
          </p:nvSpPr>
          <p:spPr bwMode="auto">
            <a:xfrm>
              <a:off x="5033655" y="2357611"/>
              <a:ext cx="2124690" cy="2124688"/>
            </a:xfrm>
            <a:prstGeom prst="pie">
              <a:avLst>
                <a:gd name="adj1" fmla="val 13704124"/>
                <a:gd name="adj2" fmla="val 162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B299F73-9E98-354C-9D0E-AFDB30024A5E}"/>
                </a:ext>
              </a:extLst>
            </p:cNvPr>
            <p:cNvSpPr/>
            <p:nvPr/>
          </p:nvSpPr>
          <p:spPr bwMode="auto">
            <a:xfrm>
              <a:off x="4884144" y="2235641"/>
              <a:ext cx="2423711" cy="2423711"/>
            </a:xfrm>
            <a:custGeom>
              <a:avLst/>
              <a:gdLst>
                <a:gd name="connsiteX0" fmla="*/ 1211856 w 2423711"/>
                <a:gd name="connsiteY0" fmla="*/ 361574 h 2423711"/>
                <a:gd name="connsiteX1" fmla="*/ 1387247 w 2423711"/>
                <a:gd name="connsiteY1" fmla="*/ 403466 h 2423711"/>
                <a:gd name="connsiteX2" fmla="*/ 1822050 w 2423711"/>
                <a:gd name="connsiteY2" fmla="*/ 655298 h 2423711"/>
                <a:gd name="connsiteX3" fmla="*/ 1997514 w 2423711"/>
                <a:gd name="connsiteY3" fmla="*/ 959545 h 2423711"/>
                <a:gd name="connsiteX4" fmla="*/ 1997514 w 2423711"/>
                <a:gd name="connsiteY4" fmla="*/ 1464170 h 2423711"/>
                <a:gd name="connsiteX5" fmla="*/ 1822050 w 2423711"/>
                <a:gd name="connsiteY5" fmla="*/ 1768418 h 2423711"/>
                <a:gd name="connsiteX6" fmla="*/ 1387247 w 2423711"/>
                <a:gd name="connsiteY6" fmla="*/ 2020250 h 2423711"/>
                <a:gd name="connsiteX7" fmla="*/ 1036465 w 2423711"/>
                <a:gd name="connsiteY7" fmla="*/ 2020250 h 2423711"/>
                <a:gd name="connsiteX8" fmla="*/ 601662 w 2423711"/>
                <a:gd name="connsiteY8" fmla="*/ 1768418 h 2423711"/>
                <a:gd name="connsiteX9" fmla="*/ 426199 w 2423711"/>
                <a:gd name="connsiteY9" fmla="*/ 1464170 h 2423711"/>
                <a:gd name="connsiteX10" fmla="*/ 426199 w 2423711"/>
                <a:gd name="connsiteY10" fmla="*/ 959545 h 2423711"/>
                <a:gd name="connsiteX11" fmla="*/ 601662 w 2423711"/>
                <a:gd name="connsiteY11" fmla="*/ 655298 h 2423711"/>
                <a:gd name="connsiteX12" fmla="*/ 1036465 w 2423711"/>
                <a:gd name="connsiteY12" fmla="*/ 403466 h 2423711"/>
                <a:gd name="connsiteX13" fmla="*/ 1211856 w 2423711"/>
                <a:gd name="connsiteY13" fmla="*/ 361574 h 2423711"/>
                <a:gd name="connsiteX14" fmla="*/ 1211856 w 2423711"/>
                <a:gd name="connsiteY14" fmla="*/ 310775 h 2423711"/>
                <a:gd name="connsiteX15" fmla="*/ 1025988 w 2423711"/>
                <a:gd name="connsiteY15" fmla="*/ 355170 h 2423711"/>
                <a:gd name="connsiteX16" fmla="*/ 565209 w 2423711"/>
                <a:gd name="connsiteY16" fmla="*/ 622047 h 2423711"/>
                <a:gd name="connsiteX17" fmla="*/ 379263 w 2423711"/>
                <a:gd name="connsiteY17" fmla="*/ 944470 h 2423711"/>
                <a:gd name="connsiteX18" fmla="*/ 379263 w 2423711"/>
                <a:gd name="connsiteY18" fmla="*/ 1479241 h 2423711"/>
                <a:gd name="connsiteX19" fmla="*/ 565209 w 2423711"/>
                <a:gd name="connsiteY19" fmla="*/ 1801664 h 2423711"/>
                <a:gd name="connsiteX20" fmla="*/ 1025988 w 2423711"/>
                <a:gd name="connsiteY20" fmla="*/ 2068541 h 2423711"/>
                <a:gd name="connsiteX21" fmla="*/ 1397725 w 2423711"/>
                <a:gd name="connsiteY21" fmla="*/ 2068541 h 2423711"/>
                <a:gd name="connsiteX22" fmla="*/ 1858503 w 2423711"/>
                <a:gd name="connsiteY22" fmla="*/ 1801664 h 2423711"/>
                <a:gd name="connsiteX23" fmla="*/ 2044449 w 2423711"/>
                <a:gd name="connsiteY23" fmla="*/ 1479241 h 2423711"/>
                <a:gd name="connsiteX24" fmla="*/ 2044449 w 2423711"/>
                <a:gd name="connsiteY24" fmla="*/ 944470 h 2423711"/>
                <a:gd name="connsiteX25" fmla="*/ 1858503 w 2423711"/>
                <a:gd name="connsiteY25" fmla="*/ 622047 h 2423711"/>
                <a:gd name="connsiteX26" fmla="*/ 1397725 w 2423711"/>
                <a:gd name="connsiteY26" fmla="*/ 355170 h 2423711"/>
                <a:gd name="connsiteX27" fmla="*/ 1211856 w 2423711"/>
                <a:gd name="connsiteY27" fmla="*/ 310775 h 2423711"/>
                <a:gd name="connsiteX28" fmla="*/ 0 w 2423711"/>
                <a:gd name="connsiteY28" fmla="*/ 0 h 2423711"/>
                <a:gd name="connsiteX29" fmla="*/ 2423711 w 2423711"/>
                <a:gd name="connsiteY29" fmla="*/ 0 h 2423711"/>
                <a:gd name="connsiteX30" fmla="*/ 2423711 w 2423711"/>
                <a:gd name="connsiteY30" fmla="*/ 2423711 h 2423711"/>
                <a:gd name="connsiteX31" fmla="*/ 0 w 2423711"/>
                <a:gd name="connsiteY31" fmla="*/ 2423711 h 242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23711" h="2423711">
                  <a:moveTo>
                    <a:pt x="1211856" y="361574"/>
                  </a:moveTo>
                  <a:cubicBezTo>
                    <a:pt x="1275436" y="361574"/>
                    <a:pt x="1339017" y="375538"/>
                    <a:pt x="1387247" y="403466"/>
                  </a:cubicBezTo>
                  <a:lnTo>
                    <a:pt x="1822050" y="655298"/>
                  </a:lnTo>
                  <a:cubicBezTo>
                    <a:pt x="1918584" y="711154"/>
                    <a:pt x="1997514" y="848073"/>
                    <a:pt x="1997514" y="959545"/>
                  </a:cubicBezTo>
                  <a:lnTo>
                    <a:pt x="1997514" y="1464170"/>
                  </a:lnTo>
                  <a:cubicBezTo>
                    <a:pt x="1997514" y="1575642"/>
                    <a:pt x="1918584" y="1712561"/>
                    <a:pt x="1822050" y="1768418"/>
                  </a:cubicBezTo>
                  <a:lnTo>
                    <a:pt x="1387247" y="2020250"/>
                  </a:lnTo>
                  <a:cubicBezTo>
                    <a:pt x="1290786" y="2076106"/>
                    <a:pt x="1132927" y="2076106"/>
                    <a:pt x="1036465" y="2020250"/>
                  </a:cubicBezTo>
                  <a:lnTo>
                    <a:pt x="601662" y="1768418"/>
                  </a:lnTo>
                  <a:cubicBezTo>
                    <a:pt x="505128" y="1712561"/>
                    <a:pt x="426199" y="1575642"/>
                    <a:pt x="426199" y="1464170"/>
                  </a:cubicBezTo>
                  <a:lnTo>
                    <a:pt x="426199" y="959545"/>
                  </a:lnTo>
                  <a:cubicBezTo>
                    <a:pt x="426199" y="848073"/>
                    <a:pt x="505128" y="711154"/>
                    <a:pt x="601662" y="655298"/>
                  </a:cubicBezTo>
                  <a:lnTo>
                    <a:pt x="1036465" y="403466"/>
                  </a:lnTo>
                  <a:cubicBezTo>
                    <a:pt x="1084696" y="375538"/>
                    <a:pt x="1148276" y="361574"/>
                    <a:pt x="1211856" y="361574"/>
                  </a:cubicBezTo>
                  <a:close/>
                  <a:moveTo>
                    <a:pt x="1211856" y="310775"/>
                  </a:moveTo>
                  <a:cubicBezTo>
                    <a:pt x="1144478" y="310775"/>
                    <a:pt x="1077100" y="325574"/>
                    <a:pt x="1025988" y="355170"/>
                  </a:cubicBezTo>
                  <a:lnTo>
                    <a:pt x="565209" y="622047"/>
                  </a:lnTo>
                  <a:cubicBezTo>
                    <a:pt x="462908" y="681240"/>
                    <a:pt x="379263" y="826339"/>
                    <a:pt x="379263" y="944470"/>
                  </a:cubicBezTo>
                  <a:lnTo>
                    <a:pt x="379263" y="1479241"/>
                  </a:lnTo>
                  <a:cubicBezTo>
                    <a:pt x="379263" y="1597372"/>
                    <a:pt x="462908" y="1742471"/>
                    <a:pt x="565209" y="1801664"/>
                  </a:cubicBezTo>
                  <a:lnTo>
                    <a:pt x="1025988" y="2068541"/>
                  </a:lnTo>
                  <a:cubicBezTo>
                    <a:pt x="1128211" y="2127734"/>
                    <a:pt x="1295501" y="2127734"/>
                    <a:pt x="1397725" y="2068541"/>
                  </a:cubicBezTo>
                  <a:lnTo>
                    <a:pt x="1858503" y="1801664"/>
                  </a:lnTo>
                  <a:cubicBezTo>
                    <a:pt x="1960804" y="1742471"/>
                    <a:pt x="2044449" y="1597372"/>
                    <a:pt x="2044449" y="1479241"/>
                  </a:cubicBezTo>
                  <a:lnTo>
                    <a:pt x="2044449" y="944470"/>
                  </a:lnTo>
                  <a:cubicBezTo>
                    <a:pt x="2044449" y="826339"/>
                    <a:pt x="1960804" y="681240"/>
                    <a:pt x="1858503" y="622047"/>
                  </a:cubicBezTo>
                  <a:lnTo>
                    <a:pt x="1397725" y="355170"/>
                  </a:lnTo>
                  <a:cubicBezTo>
                    <a:pt x="1346613" y="325574"/>
                    <a:pt x="1279235" y="310775"/>
                    <a:pt x="1211856" y="310775"/>
                  </a:cubicBezTo>
                  <a:close/>
                  <a:moveTo>
                    <a:pt x="0" y="0"/>
                  </a:moveTo>
                  <a:lnTo>
                    <a:pt x="2423711" y="0"/>
                  </a:lnTo>
                  <a:lnTo>
                    <a:pt x="2423711" y="2423711"/>
                  </a:lnTo>
                  <a:lnTo>
                    <a:pt x="0" y="2423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>
                <a:highlight>
                  <a:srgbClr val="FFFF00"/>
                </a:highlight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6743E1E-B420-294E-BCEF-C535284B52D7}"/>
                </a:ext>
              </a:extLst>
            </p:cNvPr>
            <p:cNvSpPr txBox="1"/>
            <p:nvPr/>
          </p:nvSpPr>
          <p:spPr>
            <a:xfrm>
              <a:off x="5416625" y="3189775"/>
              <a:ext cx="1358748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TW" sz="2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12.8</a:t>
              </a:r>
              <a:r>
                <a:rPr lang="en-US" sz="2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%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2F23F84-3D3F-7946-982C-BA1EA08D9995}"/>
                </a:ext>
              </a:extLst>
            </p:cNvPr>
            <p:cNvSpPr txBox="1"/>
            <p:nvPr/>
          </p:nvSpPr>
          <p:spPr>
            <a:xfrm>
              <a:off x="5052139" y="4467527"/>
              <a:ext cx="2087720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TW" sz="1400" spc="300" dirty="0">
                  <a:latin typeface="Titillium" charset="0"/>
                  <a:ea typeface="Titillium" charset="0"/>
                  <a:cs typeface="Titillium" charset="0"/>
                </a:rPr>
                <a:t>Personal</a:t>
              </a:r>
              <a:r>
                <a:rPr lang="zh-TW" altLang="en-US" sz="1400" spc="300" dirty="0"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altLang="zh-TW" sz="1400" spc="300" dirty="0">
                  <a:latin typeface="Titillium" charset="0"/>
                  <a:ea typeface="Titillium" charset="0"/>
                  <a:cs typeface="Titillium" charset="0"/>
                </a:rPr>
                <a:t>Shopper</a:t>
              </a:r>
              <a:endParaRPr lang="en-US" sz="14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884144" y="1497475"/>
            <a:ext cx="2423711" cy="2612199"/>
            <a:chOff x="4884144" y="2235641"/>
            <a:chExt cx="2423711" cy="2612199"/>
          </a:xfrm>
        </p:grpSpPr>
        <p:sp>
          <p:nvSpPr>
            <p:cNvPr id="29" name="Oval 28"/>
            <p:cNvSpPr/>
            <p:nvPr/>
          </p:nvSpPr>
          <p:spPr bwMode="auto">
            <a:xfrm>
              <a:off x="4958899" y="2292740"/>
              <a:ext cx="2274200" cy="227420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0" name="Pie 29"/>
            <p:cNvSpPr/>
            <p:nvPr/>
          </p:nvSpPr>
          <p:spPr bwMode="auto">
            <a:xfrm>
              <a:off x="5033655" y="2357611"/>
              <a:ext cx="2124690" cy="2124688"/>
            </a:xfrm>
            <a:prstGeom prst="pie">
              <a:avLst>
                <a:gd name="adj1" fmla="val 14430132"/>
                <a:gd name="adj2" fmla="val 162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4884144" y="2235641"/>
              <a:ext cx="2423711" cy="2423711"/>
            </a:xfrm>
            <a:custGeom>
              <a:avLst/>
              <a:gdLst>
                <a:gd name="connsiteX0" fmla="*/ 1211856 w 2423711"/>
                <a:gd name="connsiteY0" fmla="*/ 361574 h 2423711"/>
                <a:gd name="connsiteX1" fmla="*/ 1387247 w 2423711"/>
                <a:gd name="connsiteY1" fmla="*/ 403466 h 2423711"/>
                <a:gd name="connsiteX2" fmla="*/ 1822050 w 2423711"/>
                <a:gd name="connsiteY2" fmla="*/ 655298 h 2423711"/>
                <a:gd name="connsiteX3" fmla="*/ 1997514 w 2423711"/>
                <a:gd name="connsiteY3" fmla="*/ 959545 h 2423711"/>
                <a:gd name="connsiteX4" fmla="*/ 1997514 w 2423711"/>
                <a:gd name="connsiteY4" fmla="*/ 1464170 h 2423711"/>
                <a:gd name="connsiteX5" fmla="*/ 1822050 w 2423711"/>
                <a:gd name="connsiteY5" fmla="*/ 1768418 h 2423711"/>
                <a:gd name="connsiteX6" fmla="*/ 1387247 w 2423711"/>
                <a:gd name="connsiteY6" fmla="*/ 2020250 h 2423711"/>
                <a:gd name="connsiteX7" fmla="*/ 1036465 w 2423711"/>
                <a:gd name="connsiteY7" fmla="*/ 2020250 h 2423711"/>
                <a:gd name="connsiteX8" fmla="*/ 601662 w 2423711"/>
                <a:gd name="connsiteY8" fmla="*/ 1768418 h 2423711"/>
                <a:gd name="connsiteX9" fmla="*/ 426199 w 2423711"/>
                <a:gd name="connsiteY9" fmla="*/ 1464170 h 2423711"/>
                <a:gd name="connsiteX10" fmla="*/ 426199 w 2423711"/>
                <a:gd name="connsiteY10" fmla="*/ 959545 h 2423711"/>
                <a:gd name="connsiteX11" fmla="*/ 601662 w 2423711"/>
                <a:gd name="connsiteY11" fmla="*/ 655298 h 2423711"/>
                <a:gd name="connsiteX12" fmla="*/ 1036465 w 2423711"/>
                <a:gd name="connsiteY12" fmla="*/ 403466 h 2423711"/>
                <a:gd name="connsiteX13" fmla="*/ 1211856 w 2423711"/>
                <a:gd name="connsiteY13" fmla="*/ 361574 h 2423711"/>
                <a:gd name="connsiteX14" fmla="*/ 1211856 w 2423711"/>
                <a:gd name="connsiteY14" fmla="*/ 310775 h 2423711"/>
                <a:gd name="connsiteX15" fmla="*/ 1025988 w 2423711"/>
                <a:gd name="connsiteY15" fmla="*/ 355170 h 2423711"/>
                <a:gd name="connsiteX16" fmla="*/ 565209 w 2423711"/>
                <a:gd name="connsiteY16" fmla="*/ 622047 h 2423711"/>
                <a:gd name="connsiteX17" fmla="*/ 379263 w 2423711"/>
                <a:gd name="connsiteY17" fmla="*/ 944470 h 2423711"/>
                <a:gd name="connsiteX18" fmla="*/ 379263 w 2423711"/>
                <a:gd name="connsiteY18" fmla="*/ 1479241 h 2423711"/>
                <a:gd name="connsiteX19" fmla="*/ 565209 w 2423711"/>
                <a:gd name="connsiteY19" fmla="*/ 1801664 h 2423711"/>
                <a:gd name="connsiteX20" fmla="*/ 1025988 w 2423711"/>
                <a:gd name="connsiteY20" fmla="*/ 2068541 h 2423711"/>
                <a:gd name="connsiteX21" fmla="*/ 1397725 w 2423711"/>
                <a:gd name="connsiteY21" fmla="*/ 2068541 h 2423711"/>
                <a:gd name="connsiteX22" fmla="*/ 1858503 w 2423711"/>
                <a:gd name="connsiteY22" fmla="*/ 1801664 h 2423711"/>
                <a:gd name="connsiteX23" fmla="*/ 2044449 w 2423711"/>
                <a:gd name="connsiteY23" fmla="*/ 1479241 h 2423711"/>
                <a:gd name="connsiteX24" fmla="*/ 2044449 w 2423711"/>
                <a:gd name="connsiteY24" fmla="*/ 944470 h 2423711"/>
                <a:gd name="connsiteX25" fmla="*/ 1858503 w 2423711"/>
                <a:gd name="connsiteY25" fmla="*/ 622047 h 2423711"/>
                <a:gd name="connsiteX26" fmla="*/ 1397725 w 2423711"/>
                <a:gd name="connsiteY26" fmla="*/ 355170 h 2423711"/>
                <a:gd name="connsiteX27" fmla="*/ 1211856 w 2423711"/>
                <a:gd name="connsiteY27" fmla="*/ 310775 h 2423711"/>
                <a:gd name="connsiteX28" fmla="*/ 0 w 2423711"/>
                <a:gd name="connsiteY28" fmla="*/ 0 h 2423711"/>
                <a:gd name="connsiteX29" fmla="*/ 2423711 w 2423711"/>
                <a:gd name="connsiteY29" fmla="*/ 0 h 2423711"/>
                <a:gd name="connsiteX30" fmla="*/ 2423711 w 2423711"/>
                <a:gd name="connsiteY30" fmla="*/ 2423711 h 2423711"/>
                <a:gd name="connsiteX31" fmla="*/ 0 w 2423711"/>
                <a:gd name="connsiteY31" fmla="*/ 2423711 h 242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23711" h="2423711">
                  <a:moveTo>
                    <a:pt x="1211856" y="361574"/>
                  </a:moveTo>
                  <a:cubicBezTo>
                    <a:pt x="1275436" y="361574"/>
                    <a:pt x="1339017" y="375538"/>
                    <a:pt x="1387247" y="403466"/>
                  </a:cubicBezTo>
                  <a:lnTo>
                    <a:pt x="1822050" y="655298"/>
                  </a:lnTo>
                  <a:cubicBezTo>
                    <a:pt x="1918584" y="711154"/>
                    <a:pt x="1997514" y="848073"/>
                    <a:pt x="1997514" y="959545"/>
                  </a:cubicBezTo>
                  <a:lnTo>
                    <a:pt x="1997514" y="1464170"/>
                  </a:lnTo>
                  <a:cubicBezTo>
                    <a:pt x="1997514" y="1575642"/>
                    <a:pt x="1918584" y="1712561"/>
                    <a:pt x="1822050" y="1768418"/>
                  </a:cubicBezTo>
                  <a:lnTo>
                    <a:pt x="1387247" y="2020250"/>
                  </a:lnTo>
                  <a:cubicBezTo>
                    <a:pt x="1290786" y="2076106"/>
                    <a:pt x="1132927" y="2076106"/>
                    <a:pt x="1036465" y="2020250"/>
                  </a:cubicBezTo>
                  <a:lnTo>
                    <a:pt x="601662" y="1768418"/>
                  </a:lnTo>
                  <a:cubicBezTo>
                    <a:pt x="505128" y="1712561"/>
                    <a:pt x="426199" y="1575642"/>
                    <a:pt x="426199" y="1464170"/>
                  </a:cubicBezTo>
                  <a:lnTo>
                    <a:pt x="426199" y="959545"/>
                  </a:lnTo>
                  <a:cubicBezTo>
                    <a:pt x="426199" y="848073"/>
                    <a:pt x="505128" y="711154"/>
                    <a:pt x="601662" y="655298"/>
                  </a:cubicBezTo>
                  <a:lnTo>
                    <a:pt x="1036465" y="403466"/>
                  </a:lnTo>
                  <a:cubicBezTo>
                    <a:pt x="1084696" y="375538"/>
                    <a:pt x="1148276" y="361574"/>
                    <a:pt x="1211856" y="361574"/>
                  </a:cubicBezTo>
                  <a:close/>
                  <a:moveTo>
                    <a:pt x="1211856" y="310775"/>
                  </a:moveTo>
                  <a:cubicBezTo>
                    <a:pt x="1144478" y="310775"/>
                    <a:pt x="1077100" y="325574"/>
                    <a:pt x="1025988" y="355170"/>
                  </a:cubicBezTo>
                  <a:lnTo>
                    <a:pt x="565209" y="622047"/>
                  </a:lnTo>
                  <a:cubicBezTo>
                    <a:pt x="462908" y="681240"/>
                    <a:pt x="379263" y="826339"/>
                    <a:pt x="379263" y="944470"/>
                  </a:cubicBezTo>
                  <a:lnTo>
                    <a:pt x="379263" y="1479241"/>
                  </a:lnTo>
                  <a:cubicBezTo>
                    <a:pt x="379263" y="1597372"/>
                    <a:pt x="462908" y="1742471"/>
                    <a:pt x="565209" y="1801664"/>
                  </a:cubicBezTo>
                  <a:lnTo>
                    <a:pt x="1025988" y="2068541"/>
                  </a:lnTo>
                  <a:cubicBezTo>
                    <a:pt x="1128211" y="2127734"/>
                    <a:pt x="1295501" y="2127734"/>
                    <a:pt x="1397725" y="2068541"/>
                  </a:cubicBezTo>
                  <a:lnTo>
                    <a:pt x="1858503" y="1801664"/>
                  </a:lnTo>
                  <a:cubicBezTo>
                    <a:pt x="1960804" y="1742471"/>
                    <a:pt x="2044449" y="1597372"/>
                    <a:pt x="2044449" y="1479241"/>
                  </a:cubicBezTo>
                  <a:lnTo>
                    <a:pt x="2044449" y="944470"/>
                  </a:lnTo>
                  <a:cubicBezTo>
                    <a:pt x="2044449" y="826339"/>
                    <a:pt x="1960804" y="681240"/>
                    <a:pt x="1858503" y="622047"/>
                  </a:cubicBezTo>
                  <a:lnTo>
                    <a:pt x="1397725" y="355170"/>
                  </a:lnTo>
                  <a:cubicBezTo>
                    <a:pt x="1346613" y="325574"/>
                    <a:pt x="1279235" y="310775"/>
                    <a:pt x="1211856" y="310775"/>
                  </a:cubicBezTo>
                  <a:close/>
                  <a:moveTo>
                    <a:pt x="0" y="0"/>
                  </a:moveTo>
                  <a:lnTo>
                    <a:pt x="2423711" y="0"/>
                  </a:lnTo>
                  <a:lnTo>
                    <a:pt x="2423711" y="2423711"/>
                  </a:lnTo>
                  <a:lnTo>
                    <a:pt x="0" y="2423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416625" y="3189775"/>
              <a:ext cx="1358748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TW" sz="2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10.5</a:t>
              </a:r>
              <a:r>
                <a:rPr lang="en-US" sz="2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%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33655" y="4561608"/>
              <a:ext cx="2259626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TW" sz="1400" spc="300" dirty="0">
                  <a:latin typeface="Titillium" charset="0"/>
                  <a:ea typeface="Titillium" charset="0"/>
                  <a:cs typeface="Titillium" charset="0"/>
                </a:rPr>
                <a:t>Be My Valentine</a:t>
              </a:r>
              <a:endParaRPr lang="en-US" sz="14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24E8976-71A5-5F40-8C0F-90ED6896A205}"/>
              </a:ext>
            </a:extLst>
          </p:cNvPr>
          <p:cNvGrpSpPr/>
          <p:nvPr/>
        </p:nvGrpSpPr>
        <p:grpSpPr>
          <a:xfrm>
            <a:off x="7902562" y="1538689"/>
            <a:ext cx="2423711" cy="2566827"/>
            <a:chOff x="4884144" y="2235641"/>
            <a:chExt cx="2423711" cy="2566827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AE56D0F-0EFC-7D44-9E6A-9AB42FDD89A5}"/>
                </a:ext>
              </a:extLst>
            </p:cNvPr>
            <p:cNvSpPr/>
            <p:nvPr/>
          </p:nvSpPr>
          <p:spPr bwMode="auto">
            <a:xfrm>
              <a:off x="4958899" y="2292740"/>
              <a:ext cx="2274200" cy="227420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4" name="Pie 43">
              <a:extLst>
                <a:ext uri="{FF2B5EF4-FFF2-40B4-BE49-F238E27FC236}">
                  <a16:creationId xmlns:a16="http://schemas.microsoft.com/office/drawing/2014/main" id="{B2DB168A-D157-5745-B355-840D86CC7796}"/>
                </a:ext>
              </a:extLst>
            </p:cNvPr>
            <p:cNvSpPr/>
            <p:nvPr/>
          </p:nvSpPr>
          <p:spPr bwMode="auto">
            <a:xfrm>
              <a:off x="5033655" y="2357611"/>
              <a:ext cx="2124690" cy="2124688"/>
            </a:xfrm>
            <a:prstGeom prst="pie">
              <a:avLst>
                <a:gd name="adj1" fmla="val 11232222"/>
                <a:gd name="adj2" fmla="val 162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961E7A3-9E91-F943-B79F-E2A5AB4F659C}"/>
                </a:ext>
              </a:extLst>
            </p:cNvPr>
            <p:cNvSpPr/>
            <p:nvPr/>
          </p:nvSpPr>
          <p:spPr bwMode="auto">
            <a:xfrm>
              <a:off x="4884144" y="2235641"/>
              <a:ext cx="2423711" cy="2423711"/>
            </a:xfrm>
            <a:custGeom>
              <a:avLst/>
              <a:gdLst>
                <a:gd name="connsiteX0" fmla="*/ 1211856 w 2423711"/>
                <a:gd name="connsiteY0" fmla="*/ 361574 h 2423711"/>
                <a:gd name="connsiteX1" fmla="*/ 1387247 w 2423711"/>
                <a:gd name="connsiteY1" fmla="*/ 403466 h 2423711"/>
                <a:gd name="connsiteX2" fmla="*/ 1822050 w 2423711"/>
                <a:gd name="connsiteY2" fmla="*/ 655298 h 2423711"/>
                <a:gd name="connsiteX3" fmla="*/ 1997514 w 2423711"/>
                <a:gd name="connsiteY3" fmla="*/ 959545 h 2423711"/>
                <a:gd name="connsiteX4" fmla="*/ 1997514 w 2423711"/>
                <a:gd name="connsiteY4" fmla="*/ 1464170 h 2423711"/>
                <a:gd name="connsiteX5" fmla="*/ 1822050 w 2423711"/>
                <a:gd name="connsiteY5" fmla="*/ 1768418 h 2423711"/>
                <a:gd name="connsiteX6" fmla="*/ 1387247 w 2423711"/>
                <a:gd name="connsiteY6" fmla="*/ 2020250 h 2423711"/>
                <a:gd name="connsiteX7" fmla="*/ 1036465 w 2423711"/>
                <a:gd name="connsiteY7" fmla="*/ 2020250 h 2423711"/>
                <a:gd name="connsiteX8" fmla="*/ 601662 w 2423711"/>
                <a:gd name="connsiteY8" fmla="*/ 1768418 h 2423711"/>
                <a:gd name="connsiteX9" fmla="*/ 426199 w 2423711"/>
                <a:gd name="connsiteY9" fmla="*/ 1464170 h 2423711"/>
                <a:gd name="connsiteX10" fmla="*/ 426199 w 2423711"/>
                <a:gd name="connsiteY10" fmla="*/ 959545 h 2423711"/>
                <a:gd name="connsiteX11" fmla="*/ 601662 w 2423711"/>
                <a:gd name="connsiteY11" fmla="*/ 655298 h 2423711"/>
                <a:gd name="connsiteX12" fmla="*/ 1036465 w 2423711"/>
                <a:gd name="connsiteY12" fmla="*/ 403466 h 2423711"/>
                <a:gd name="connsiteX13" fmla="*/ 1211856 w 2423711"/>
                <a:gd name="connsiteY13" fmla="*/ 361574 h 2423711"/>
                <a:gd name="connsiteX14" fmla="*/ 1211856 w 2423711"/>
                <a:gd name="connsiteY14" fmla="*/ 310775 h 2423711"/>
                <a:gd name="connsiteX15" fmla="*/ 1025988 w 2423711"/>
                <a:gd name="connsiteY15" fmla="*/ 355170 h 2423711"/>
                <a:gd name="connsiteX16" fmla="*/ 565209 w 2423711"/>
                <a:gd name="connsiteY16" fmla="*/ 622047 h 2423711"/>
                <a:gd name="connsiteX17" fmla="*/ 379263 w 2423711"/>
                <a:gd name="connsiteY17" fmla="*/ 944470 h 2423711"/>
                <a:gd name="connsiteX18" fmla="*/ 379263 w 2423711"/>
                <a:gd name="connsiteY18" fmla="*/ 1479241 h 2423711"/>
                <a:gd name="connsiteX19" fmla="*/ 565209 w 2423711"/>
                <a:gd name="connsiteY19" fmla="*/ 1801664 h 2423711"/>
                <a:gd name="connsiteX20" fmla="*/ 1025988 w 2423711"/>
                <a:gd name="connsiteY20" fmla="*/ 2068541 h 2423711"/>
                <a:gd name="connsiteX21" fmla="*/ 1397725 w 2423711"/>
                <a:gd name="connsiteY21" fmla="*/ 2068541 h 2423711"/>
                <a:gd name="connsiteX22" fmla="*/ 1858503 w 2423711"/>
                <a:gd name="connsiteY22" fmla="*/ 1801664 h 2423711"/>
                <a:gd name="connsiteX23" fmla="*/ 2044449 w 2423711"/>
                <a:gd name="connsiteY23" fmla="*/ 1479241 h 2423711"/>
                <a:gd name="connsiteX24" fmla="*/ 2044449 w 2423711"/>
                <a:gd name="connsiteY24" fmla="*/ 944470 h 2423711"/>
                <a:gd name="connsiteX25" fmla="*/ 1858503 w 2423711"/>
                <a:gd name="connsiteY25" fmla="*/ 622047 h 2423711"/>
                <a:gd name="connsiteX26" fmla="*/ 1397725 w 2423711"/>
                <a:gd name="connsiteY26" fmla="*/ 355170 h 2423711"/>
                <a:gd name="connsiteX27" fmla="*/ 1211856 w 2423711"/>
                <a:gd name="connsiteY27" fmla="*/ 310775 h 2423711"/>
                <a:gd name="connsiteX28" fmla="*/ 0 w 2423711"/>
                <a:gd name="connsiteY28" fmla="*/ 0 h 2423711"/>
                <a:gd name="connsiteX29" fmla="*/ 2423711 w 2423711"/>
                <a:gd name="connsiteY29" fmla="*/ 0 h 2423711"/>
                <a:gd name="connsiteX30" fmla="*/ 2423711 w 2423711"/>
                <a:gd name="connsiteY30" fmla="*/ 2423711 h 2423711"/>
                <a:gd name="connsiteX31" fmla="*/ 0 w 2423711"/>
                <a:gd name="connsiteY31" fmla="*/ 2423711 h 242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23711" h="2423711">
                  <a:moveTo>
                    <a:pt x="1211856" y="361574"/>
                  </a:moveTo>
                  <a:cubicBezTo>
                    <a:pt x="1275436" y="361574"/>
                    <a:pt x="1339017" y="375538"/>
                    <a:pt x="1387247" y="403466"/>
                  </a:cubicBezTo>
                  <a:lnTo>
                    <a:pt x="1822050" y="655298"/>
                  </a:lnTo>
                  <a:cubicBezTo>
                    <a:pt x="1918584" y="711154"/>
                    <a:pt x="1997514" y="848073"/>
                    <a:pt x="1997514" y="959545"/>
                  </a:cubicBezTo>
                  <a:lnTo>
                    <a:pt x="1997514" y="1464170"/>
                  </a:lnTo>
                  <a:cubicBezTo>
                    <a:pt x="1997514" y="1575642"/>
                    <a:pt x="1918584" y="1712561"/>
                    <a:pt x="1822050" y="1768418"/>
                  </a:cubicBezTo>
                  <a:lnTo>
                    <a:pt x="1387247" y="2020250"/>
                  </a:lnTo>
                  <a:cubicBezTo>
                    <a:pt x="1290786" y="2076106"/>
                    <a:pt x="1132927" y="2076106"/>
                    <a:pt x="1036465" y="2020250"/>
                  </a:cubicBezTo>
                  <a:lnTo>
                    <a:pt x="601662" y="1768418"/>
                  </a:lnTo>
                  <a:cubicBezTo>
                    <a:pt x="505128" y="1712561"/>
                    <a:pt x="426199" y="1575642"/>
                    <a:pt x="426199" y="1464170"/>
                  </a:cubicBezTo>
                  <a:lnTo>
                    <a:pt x="426199" y="959545"/>
                  </a:lnTo>
                  <a:cubicBezTo>
                    <a:pt x="426199" y="848073"/>
                    <a:pt x="505128" y="711154"/>
                    <a:pt x="601662" y="655298"/>
                  </a:cubicBezTo>
                  <a:lnTo>
                    <a:pt x="1036465" y="403466"/>
                  </a:lnTo>
                  <a:cubicBezTo>
                    <a:pt x="1084696" y="375538"/>
                    <a:pt x="1148276" y="361574"/>
                    <a:pt x="1211856" y="361574"/>
                  </a:cubicBezTo>
                  <a:close/>
                  <a:moveTo>
                    <a:pt x="1211856" y="310775"/>
                  </a:moveTo>
                  <a:cubicBezTo>
                    <a:pt x="1144478" y="310775"/>
                    <a:pt x="1077100" y="325574"/>
                    <a:pt x="1025988" y="355170"/>
                  </a:cubicBezTo>
                  <a:lnTo>
                    <a:pt x="565209" y="622047"/>
                  </a:lnTo>
                  <a:cubicBezTo>
                    <a:pt x="462908" y="681240"/>
                    <a:pt x="379263" y="826339"/>
                    <a:pt x="379263" y="944470"/>
                  </a:cubicBezTo>
                  <a:lnTo>
                    <a:pt x="379263" y="1479241"/>
                  </a:lnTo>
                  <a:cubicBezTo>
                    <a:pt x="379263" y="1597372"/>
                    <a:pt x="462908" y="1742471"/>
                    <a:pt x="565209" y="1801664"/>
                  </a:cubicBezTo>
                  <a:lnTo>
                    <a:pt x="1025988" y="2068541"/>
                  </a:lnTo>
                  <a:cubicBezTo>
                    <a:pt x="1128211" y="2127734"/>
                    <a:pt x="1295501" y="2127734"/>
                    <a:pt x="1397725" y="2068541"/>
                  </a:cubicBezTo>
                  <a:lnTo>
                    <a:pt x="1858503" y="1801664"/>
                  </a:lnTo>
                  <a:cubicBezTo>
                    <a:pt x="1960804" y="1742471"/>
                    <a:pt x="2044449" y="1597372"/>
                    <a:pt x="2044449" y="1479241"/>
                  </a:cubicBezTo>
                  <a:lnTo>
                    <a:pt x="2044449" y="944470"/>
                  </a:lnTo>
                  <a:cubicBezTo>
                    <a:pt x="2044449" y="826339"/>
                    <a:pt x="1960804" y="681240"/>
                    <a:pt x="1858503" y="622047"/>
                  </a:cubicBezTo>
                  <a:lnTo>
                    <a:pt x="1397725" y="355170"/>
                  </a:lnTo>
                  <a:cubicBezTo>
                    <a:pt x="1346613" y="325574"/>
                    <a:pt x="1279235" y="310775"/>
                    <a:pt x="1211856" y="310775"/>
                  </a:cubicBezTo>
                  <a:close/>
                  <a:moveTo>
                    <a:pt x="0" y="0"/>
                  </a:moveTo>
                  <a:lnTo>
                    <a:pt x="2423711" y="0"/>
                  </a:lnTo>
                  <a:lnTo>
                    <a:pt x="2423711" y="2423711"/>
                  </a:lnTo>
                  <a:lnTo>
                    <a:pt x="0" y="2423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DCFB354-3969-5D4D-9EF7-1133742DDE6B}"/>
                </a:ext>
              </a:extLst>
            </p:cNvPr>
            <p:cNvSpPr txBox="1"/>
            <p:nvPr/>
          </p:nvSpPr>
          <p:spPr>
            <a:xfrm>
              <a:off x="5416625" y="3189775"/>
              <a:ext cx="1358748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TW" sz="2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21.8</a:t>
              </a:r>
              <a:r>
                <a:rPr lang="en-US" sz="2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%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7B7CD3E-1F09-014D-8DA1-71801A05D36C}"/>
                </a:ext>
              </a:extLst>
            </p:cNvPr>
            <p:cNvSpPr txBox="1"/>
            <p:nvPr/>
          </p:nvSpPr>
          <p:spPr>
            <a:xfrm>
              <a:off x="5200730" y="4516236"/>
              <a:ext cx="1795978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TW" sz="1400" spc="300" dirty="0">
                  <a:latin typeface="Titillium" charset="0"/>
                  <a:ea typeface="Titillium" charset="0"/>
                  <a:cs typeface="Titillium" charset="0"/>
                </a:rPr>
                <a:t>Summer</a:t>
              </a:r>
              <a:r>
                <a:rPr lang="zh-TW" altLang="en-US" sz="1400" spc="300" dirty="0"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altLang="zh-TW" sz="1400" spc="300" dirty="0">
                  <a:latin typeface="Titillium" charset="0"/>
                  <a:ea typeface="Titillium" charset="0"/>
                  <a:cs typeface="Titillium" charset="0"/>
                </a:rPr>
                <a:t>Fling</a:t>
              </a:r>
              <a:endParaRPr lang="en-US" sz="14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1E36223-5700-3C4C-B30A-C9E805DA152E}"/>
              </a:ext>
            </a:extLst>
          </p:cNvPr>
          <p:cNvGrpSpPr/>
          <p:nvPr/>
        </p:nvGrpSpPr>
        <p:grpSpPr>
          <a:xfrm>
            <a:off x="2345417" y="4260030"/>
            <a:ext cx="1802160" cy="1802160"/>
            <a:chOff x="5564731" y="1690490"/>
            <a:chExt cx="2180614" cy="2180613"/>
          </a:xfrm>
        </p:grpSpPr>
        <p:sp>
          <p:nvSpPr>
            <p:cNvPr id="66" name="Donut 65">
              <a:extLst>
                <a:ext uri="{FF2B5EF4-FFF2-40B4-BE49-F238E27FC236}">
                  <a16:creationId xmlns:a16="http://schemas.microsoft.com/office/drawing/2014/main" id="{FC43F3AE-373B-1744-BB71-37DA99B41FA9}"/>
                </a:ext>
              </a:extLst>
            </p:cNvPr>
            <p:cNvSpPr/>
            <p:nvPr/>
          </p:nvSpPr>
          <p:spPr>
            <a:xfrm>
              <a:off x="5572211" y="1694230"/>
              <a:ext cx="2173134" cy="2173134"/>
            </a:xfrm>
            <a:prstGeom prst="donut">
              <a:avLst>
                <a:gd name="adj" fmla="val 2147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67" name="Block Arc 66">
              <a:extLst>
                <a:ext uri="{FF2B5EF4-FFF2-40B4-BE49-F238E27FC236}">
                  <a16:creationId xmlns:a16="http://schemas.microsoft.com/office/drawing/2014/main" id="{452C870A-7D25-F047-901A-7D3A004FEEA5}"/>
                </a:ext>
              </a:extLst>
            </p:cNvPr>
            <p:cNvSpPr/>
            <p:nvPr/>
          </p:nvSpPr>
          <p:spPr>
            <a:xfrm>
              <a:off x="5564731" y="1690490"/>
              <a:ext cx="2180613" cy="2180613"/>
            </a:xfrm>
            <a:prstGeom prst="blockArc">
              <a:avLst>
                <a:gd name="adj1" fmla="val 12799200"/>
                <a:gd name="adj2" fmla="val 16130534"/>
                <a:gd name="adj3" fmla="val 2566"/>
              </a:avLst>
            </a:prstGeom>
            <a:gradFill>
              <a:gsLst>
                <a:gs pos="0">
                  <a:srgbClr val="00B050"/>
                </a:gs>
                <a:gs pos="100000">
                  <a:srgbClr val="0070C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E62D3E7-13D4-B24B-9357-76698DC2FC70}"/>
                </a:ext>
              </a:extLst>
            </p:cNvPr>
            <p:cNvSpPr txBox="1"/>
            <p:nvPr/>
          </p:nvSpPr>
          <p:spPr>
            <a:xfrm>
              <a:off x="5572211" y="2558180"/>
              <a:ext cx="2173133" cy="580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TW" sz="2800" dirty="0">
                  <a:gradFill>
                    <a:gsLst>
                      <a:gs pos="0">
                        <a:srgbClr val="00B050"/>
                      </a:gs>
                      <a:gs pos="100000">
                        <a:srgbClr val="0070C0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16.34</a:t>
              </a:r>
              <a:r>
                <a:rPr lang="en-US" sz="2800" dirty="0">
                  <a:gradFill>
                    <a:gsLst>
                      <a:gs pos="0">
                        <a:srgbClr val="00B050"/>
                      </a:gs>
                      <a:gs pos="100000">
                        <a:srgbClr val="0070C0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%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DAC5254-7ECD-534B-B924-9BC7B8AC042F}"/>
              </a:ext>
            </a:extLst>
          </p:cNvPr>
          <p:cNvGrpSpPr/>
          <p:nvPr/>
        </p:nvGrpSpPr>
        <p:grpSpPr>
          <a:xfrm>
            <a:off x="5194919" y="4260030"/>
            <a:ext cx="1802160" cy="1802160"/>
            <a:chOff x="5564731" y="1690490"/>
            <a:chExt cx="2180614" cy="2180614"/>
          </a:xfrm>
        </p:grpSpPr>
        <p:sp>
          <p:nvSpPr>
            <p:cNvPr id="72" name="Donut 71">
              <a:extLst>
                <a:ext uri="{FF2B5EF4-FFF2-40B4-BE49-F238E27FC236}">
                  <a16:creationId xmlns:a16="http://schemas.microsoft.com/office/drawing/2014/main" id="{7BBD79DE-409B-3D49-BAE7-33BA63F20848}"/>
                </a:ext>
              </a:extLst>
            </p:cNvPr>
            <p:cNvSpPr/>
            <p:nvPr/>
          </p:nvSpPr>
          <p:spPr>
            <a:xfrm>
              <a:off x="5572211" y="1694230"/>
              <a:ext cx="2173134" cy="2173134"/>
            </a:xfrm>
            <a:prstGeom prst="donut">
              <a:avLst>
                <a:gd name="adj" fmla="val 2147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73" name="Block Arc 72">
              <a:extLst>
                <a:ext uri="{FF2B5EF4-FFF2-40B4-BE49-F238E27FC236}">
                  <a16:creationId xmlns:a16="http://schemas.microsoft.com/office/drawing/2014/main" id="{BB496CB6-6819-2D40-8554-0CCC59999A4F}"/>
                </a:ext>
              </a:extLst>
            </p:cNvPr>
            <p:cNvSpPr/>
            <p:nvPr/>
          </p:nvSpPr>
          <p:spPr>
            <a:xfrm>
              <a:off x="5564731" y="1690490"/>
              <a:ext cx="2180612" cy="2180614"/>
            </a:xfrm>
            <a:prstGeom prst="blockArc">
              <a:avLst>
                <a:gd name="adj1" fmla="val 11435304"/>
                <a:gd name="adj2" fmla="val 16130534"/>
                <a:gd name="adj3" fmla="val 2566"/>
              </a:avLst>
            </a:prstGeom>
            <a:gradFill>
              <a:gsLst>
                <a:gs pos="0">
                  <a:srgbClr val="00B050"/>
                </a:gs>
                <a:gs pos="100000">
                  <a:srgbClr val="0070C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4D9679B-8B1A-7244-BFC6-B2DC43F4AE0C}"/>
                </a:ext>
              </a:extLst>
            </p:cNvPr>
            <p:cNvSpPr txBox="1"/>
            <p:nvPr/>
          </p:nvSpPr>
          <p:spPr>
            <a:xfrm>
              <a:off x="5572211" y="2558180"/>
              <a:ext cx="2173133" cy="580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TW" sz="2800" dirty="0">
                  <a:gradFill>
                    <a:gsLst>
                      <a:gs pos="0">
                        <a:srgbClr val="00B050"/>
                      </a:gs>
                      <a:gs pos="100000">
                        <a:srgbClr val="0070C0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11.13</a:t>
              </a:r>
              <a:r>
                <a:rPr lang="en-US" sz="2800" dirty="0">
                  <a:gradFill>
                    <a:gsLst>
                      <a:gs pos="0">
                        <a:srgbClr val="00B050"/>
                      </a:gs>
                      <a:gs pos="100000">
                        <a:srgbClr val="0070C0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%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BBC32F2-8FC2-9247-9256-6F9C9FD1ED43}"/>
              </a:ext>
            </a:extLst>
          </p:cNvPr>
          <p:cNvGrpSpPr/>
          <p:nvPr/>
        </p:nvGrpSpPr>
        <p:grpSpPr>
          <a:xfrm>
            <a:off x="8219148" y="4256938"/>
            <a:ext cx="1802160" cy="1802161"/>
            <a:chOff x="5564731" y="1690490"/>
            <a:chExt cx="2180614" cy="2180614"/>
          </a:xfrm>
        </p:grpSpPr>
        <p:sp>
          <p:nvSpPr>
            <p:cNvPr id="78" name="Donut 77">
              <a:extLst>
                <a:ext uri="{FF2B5EF4-FFF2-40B4-BE49-F238E27FC236}">
                  <a16:creationId xmlns:a16="http://schemas.microsoft.com/office/drawing/2014/main" id="{1AD1F93C-A5A3-274B-8F29-142F2B9F764F}"/>
                </a:ext>
              </a:extLst>
            </p:cNvPr>
            <p:cNvSpPr/>
            <p:nvPr/>
          </p:nvSpPr>
          <p:spPr>
            <a:xfrm>
              <a:off x="5572211" y="1694230"/>
              <a:ext cx="2173134" cy="2173134"/>
            </a:xfrm>
            <a:prstGeom prst="donut">
              <a:avLst>
                <a:gd name="adj" fmla="val 2147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79" name="Block Arc 78">
              <a:extLst>
                <a:ext uri="{FF2B5EF4-FFF2-40B4-BE49-F238E27FC236}">
                  <a16:creationId xmlns:a16="http://schemas.microsoft.com/office/drawing/2014/main" id="{BCFCECBA-333C-1F4A-9A3B-B5A5310C5573}"/>
                </a:ext>
              </a:extLst>
            </p:cNvPr>
            <p:cNvSpPr/>
            <p:nvPr/>
          </p:nvSpPr>
          <p:spPr>
            <a:xfrm>
              <a:off x="5564731" y="1690490"/>
              <a:ext cx="2180612" cy="2180614"/>
            </a:xfrm>
            <a:prstGeom prst="blockArc">
              <a:avLst>
                <a:gd name="adj1" fmla="val 11435304"/>
                <a:gd name="adj2" fmla="val 16130534"/>
                <a:gd name="adj3" fmla="val 2566"/>
              </a:avLst>
            </a:prstGeom>
            <a:gradFill>
              <a:gsLst>
                <a:gs pos="0">
                  <a:srgbClr val="00B050"/>
                </a:gs>
                <a:gs pos="100000">
                  <a:srgbClr val="0070C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C3D024E-B773-FB4E-9F7B-450F68BB1088}"/>
                </a:ext>
              </a:extLst>
            </p:cNvPr>
            <p:cNvSpPr txBox="1"/>
            <p:nvPr/>
          </p:nvSpPr>
          <p:spPr>
            <a:xfrm>
              <a:off x="5572211" y="2558180"/>
              <a:ext cx="2173133" cy="580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TW" sz="2800" dirty="0">
                  <a:gradFill>
                    <a:gsLst>
                      <a:gs pos="0">
                        <a:srgbClr val="00B050"/>
                      </a:gs>
                      <a:gs pos="100000">
                        <a:srgbClr val="0070C0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21.64</a:t>
              </a:r>
              <a:r>
                <a:rPr lang="en-US" sz="2800" dirty="0">
                  <a:gradFill>
                    <a:gsLst>
                      <a:gs pos="0">
                        <a:srgbClr val="00B050"/>
                      </a:gs>
                      <a:gs pos="100000">
                        <a:srgbClr val="0070C0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8691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3314052" y="1445136"/>
            <a:ext cx="2423711" cy="2566827"/>
            <a:chOff x="4884144" y="2235641"/>
            <a:chExt cx="2423711" cy="2566827"/>
          </a:xfrm>
        </p:grpSpPr>
        <p:sp>
          <p:nvSpPr>
            <p:cNvPr id="16" name="Oval 15"/>
            <p:cNvSpPr/>
            <p:nvPr/>
          </p:nvSpPr>
          <p:spPr bwMode="auto">
            <a:xfrm>
              <a:off x="4958899" y="2292740"/>
              <a:ext cx="2274200" cy="227420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5" name="Pie 14"/>
            <p:cNvSpPr/>
            <p:nvPr/>
          </p:nvSpPr>
          <p:spPr bwMode="auto">
            <a:xfrm>
              <a:off x="5033655" y="2357611"/>
              <a:ext cx="2124690" cy="2124688"/>
            </a:xfrm>
            <a:prstGeom prst="pie">
              <a:avLst>
                <a:gd name="adj1" fmla="val 14560925"/>
                <a:gd name="adj2" fmla="val 162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4884144" y="2235641"/>
              <a:ext cx="2423711" cy="2423711"/>
            </a:xfrm>
            <a:custGeom>
              <a:avLst/>
              <a:gdLst>
                <a:gd name="connsiteX0" fmla="*/ 1211856 w 2423711"/>
                <a:gd name="connsiteY0" fmla="*/ 361574 h 2423711"/>
                <a:gd name="connsiteX1" fmla="*/ 1387247 w 2423711"/>
                <a:gd name="connsiteY1" fmla="*/ 403466 h 2423711"/>
                <a:gd name="connsiteX2" fmla="*/ 1822050 w 2423711"/>
                <a:gd name="connsiteY2" fmla="*/ 655298 h 2423711"/>
                <a:gd name="connsiteX3" fmla="*/ 1997514 w 2423711"/>
                <a:gd name="connsiteY3" fmla="*/ 959545 h 2423711"/>
                <a:gd name="connsiteX4" fmla="*/ 1997514 w 2423711"/>
                <a:gd name="connsiteY4" fmla="*/ 1464170 h 2423711"/>
                <a:gd name="connsiteX5" fmla="*/ 1822050 w 2423711"/>
                <a:gd name="connsiteY5" fmla="*/ 1768418 h 2423711"/>
                <a:gd name="connsiteX6" fmla="*/ 1387247 w 2423711"/>
                <a:gd name="connsiteY6" fmla="*/ 2020250 h 2423711"/>
                <a:gd name="connsiteX7" fmla="*/ 1036465 w 2423711"/>
                <a:gd name="connsiteY7" fmla="*/ 2020250 h 2423711"/>
                <a:gd name="connsiteX8" fmla="*/ 601662 w 2423711"/>
                <a:gd name="connsiteY8" fmla="*/ 1768418 h 2423711"/>
                <a:gd name="connsiteX9" fmla="*/ 426199 w 2423711"/>
                <a:gd name="connsiteY9" fmla="*/ 1464170 h 2423711"/>
                <a:gd name="connsiteX10" fmla="*/ 426199 w 2423711"/>
                <a:gd name="connsiteY10" fmla="*/ 959545 h 2423711"/>
                <a:gd name="connsiteX11" fmla="*/ 601662 w 2423711"/>
                <a:gd name="connsiteY11" fmla="*/ 655298 h 2423711"/>
                <a:gd name="connsiteX12" fmla="*/ 1036465 w 2423711"/>
                <a:gd name="connsiteY12" fmla="*/ 403466 h 2423711"/>
                <a:gd name="connsiteX13" fmla="*/ 1211856 w 2423711"/>
                <a:gd name="connsiteY13" fmla="*/ 361574 h 2423711"/>
                <a:gd name="connsiteX14" fmla="*/ 1211856 w 2423711"/>
                <a:gd name="connsiteY14" fmla="*/ 310775 h 2423711"/>
                <a:gd name="connsiteX15" fmla="*/ 1025988 w 2423711"/>
                <a:gd name="connsiteY15" fmla="*/ 355170 h 2423711"/>
                <a:gd name="connsiteX16" fmla="*/ 565209 w 2423711"/>
                <a:gd name="connsiteY16" fmla="*/ 622047 h 2423711"/>
                <a:gd name="connsiteX17" fmla="*/ 379263 w 2423711"/>
                <a:gd name="connsiteY17" fmla="*/ 944470 h 2423711"/>
                <a:gd name="connsiteX18" fmla="*/ 379263 w 2423711"/>
                <a:gd name="connsiteY18" fmla="*/ 1479241 h 2423711"/>
                <a:gd name="connsiteX19" fmla="*/ 565209 w 2423711"/>
                <a:gd name="connsiteY19" fmla="*/ 1801664 h 2423711"/>
                <a:gd name="connsiteX20" fmla="*/ 1025988 w 2423711"/>
                <a:gd name="connsiteY20" fmla="*/ 2068541 h 2423711"/>
                <a:gd name="connsiteX21" fmla="*/ 1397725 w 2423711"/>
                <a:gd name="connsiteY21" fmla="*/ 2068541 h 2423711"/>
                <a:gd name="connsiteX22" fmla="*/ 1858503 w 2423711"/>
                <a:gd name="connsiteY22" fmla="*/ 1801664 h 2423711"/>
                <a:gd name="connsiteX23" fmla="*/ 2044449 w 2423711"/>
                <a:gd name="connsiteY23" fmla="*/ 1479241 h 2423711"/>
                <a:gd name="connsiteX24" fmla="*/ 2044449 w 2423711"/>
                <a:gd name="connsiteY24" fmla="*/ 944470 h 2423711"/>
                <a:gd name="connsiteX25" fmla="*/ 1858503 w 2423711"/>
                <a:gd name="connsiteY25" fmla="*/ 622047 h 2423711"/>
                <a:gd name="connsiteX26" fmla="*/ 1397725 w 2423711"/>
                <a:gd name="connsiteY26" fmla="*/ 355170 h 2423711"/>
                <a:gd name="connsiteX27" fmla="*/ 1211856 w 2423711"/>
                <a:gd name="connsiteY27" fmla="*/ 310775 h 2423711"/>
                <a:gd name="connsiteX28" fmla="*/ 0 w 2423711"/>
                <a:gd name="connsiteY28" fmla="*/ 0 h 2423711"/>
                <a:gd name="connsiteX29" fmla="*/ 2423711 w 2423711"/>
                <a:gd name="connsiteY29" fmla="*/ 0 h 2423711"/>
                <a:gd name="connsiteX30" fmla="*/ 2423711 w 2423711"/>
                <a:gd name="connsiteY30" fmla="*/ 2423711 h 2423711"/>
                <a:gd name="connsiteX31" fmla="*/ 0 w 2423711"/>
                <a:gd name="connsiteY31" fmla="*/ 2423711 h 242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23711" h="2423711">
                  <a:moveTo>
                    <a:pt x="1211856" y="361574"/>
                  </a:moveTo>
                  <a:cubicBezTo>
                    <a:pt x="1275436" y="361574"/>
                    <a:pt x="1339017" y="375538"/>
                    <a:pt x="1387247" y="403466"/>
                  </a:cubicBezTo>
                  <a:lnTo>
                    <a:pt x="1822050" y="655298"/>
                  </a:lnTo>
                  <a:cubicBezTo>
                    <a:pt x="1918584" y="711154"/>
                    <a:pt x="1997514" y="848073"/>
                    <a:pt x="1997514" y="959545"/>
                  </a:cubicBezTo>
                  <a:lnTo>
                    <a:pt x="1997514" y="1464170"/>
                  </a:lnTo>
                  <a:cubicBezTo>
                    <a:pt x="1997514" y="1575642"/>
                    <a:pt x="1918584" y="1712561"/>
                    <a:pt x="1822050" y="1768418"/>
                  </a:cubicBezTo>
                  <a:lnTo>
                    <a:pt x="1387247" y="2020250"/>
                  </a:lnTo>
                  <a:cubicBezTo>
                    <a:pt x="1290786" y="2076106"/>
                    <a:pt x="1132927" y="2076106"/>
                    <a:pt x="1036465" y="2020250"/>
                  </a:cubicBezTo>
                  <a:lnTo>
                    <a:pt x="601662" y="1768418"/>
                  </a:lnTo>
                  <a:cubicBezTo>
                    <a:pt x="505128" y="1712561"/>
                    <a:pt x="426199" y="1575642"/>
                    <a:pt x="426199" y="1464170"/>
                  </a:cubicBezTo>
                  <a:lnTo>
                    <a:pt x="426199" y="959545"/>
                  </a:lnTo>
                  <a:cubicBezTo>
                    <a:pt x="426199" y="848073"/>
                    <a:pt x="505128" y="711154"/>
                    <a:pt x="601662" y="655298"/>
                  </a:cubicBezTo>
                  <a:lnTo>
                    <a:pt x="1036465" y="403466"/>
                  </a:lnTo>
                  <a:cubicBezTo>
                    <a:pt x="1084696" y="375538"/>
                    <a:pt x="1148276" y="361574"/>
                    <a:pt x="1211856" y="361574"/>
                  </a:cubicBezTo>
                  <a:close/>
                  <a:moveTo>
                    <a:pt x="1211856" y="310775"/>
                  </a:moveTo>
                  <a:cubicBezTo>
                    <a:pt x="1144478" y="310775"/>
                    <a:pt x="1077100" y="325574"/>
                    <a:pt x="1025988" y="355170"/>
                  </a:cubicBezTo>
                  <a:lnTo>
                    <a:pt x="565209" y="622047"/>
                  </a:lnTo>
                  <a:cubicBezTo>
                    <a:pt x="462908" y="681240"/>
                    <a:pt x="379263" y="826339"/>
                    <a:pt x="379263" y="944470"/>
                  </a:cubicBezTo>
                  <a:lnTo>
                    <a:pt x="379263" y="1479241"/>
                  </a:lnTo>
                  <a:cubicBezTo>
                    <a:pt x="379263" y="1597372"/>
                    <a:pt x="462908" y="1742471"/>
                    <a:pt x="565209" y="1801664"/>
                  </a:cubicBezTo>
                  <a:lnTo>
                    <a:pt x="1025988" y="2068541"/>
                  </a:lnTo>
                  <a:cubicBezTo>
                    <a:pt x="1128211" y="2127734"/>
                    <a:pt x="1295501" y="2127734"/>
                    <a:pt x="1397725" y="2068541"/>
                  </a:cubicBezTo>
                  <a:lnTo>
                    <a:pt x="1858503" y="1801664"/>
                  </a:lnTo>
                  <a:cubicBezTo>
                    <a:pt x="1960804" y="1742471"/>
                    <a:pt x="2044449" y="1597372"/>
                    <a:pt x="2044449" y="1479241"/>
                  </a:cubicBezTo>
                  <a:lnTo>
                    <a:pt x="2044449" y="944470"/>
                  </a:lnTo>
                  <a:cubicBezTo>
                    <a:pt x="2044449" y="826339"/>
                    <a:pt x="1960804" y="681240"/>
                    <a:pt x="1858503" y="622047"/>
                  </a:cubicBezTo>
                  <a:lnTo>
                    <a:pt x="1397725" y="355170"/>
                  </a:lnTo>
                  <a:cubicBezTo>
                    <a:pt x="1346613" y="325574"/>
                    <a:pt x="1279235" y="310775"/>
                    <a:pt x="1211856" y="310775"/>
                  </a:cubicBezTo>
                  <a:close/>
                  <a:moveTo>
                    <a:pt x="0" y="0"/>
                  </a:moveTo>
                  <a:lnTo>
                    <a:pt x="2423711" y="0"/>
                  </a:lnTo>
                  <a:lnTo>
                    <a:pt x="2423711" y="2423711"/>
                  </a:lnTo>
                  <a:lnTo>
                    <a:pt x="0" y="2423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16625" y="3189775"/>
              <a:ext cx="1358748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TW" sz="2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10</a:t>
              </a:r>
              <a:r>
                <a:rPr lang="en-US" sz="2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%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00730" y="4516236"/>
              <a:ext cx="1795978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TW" sz="1400" spc="300" dirty="0">
                  <a:latin typeface="Titillium" charset="0"/>
                  <a:ea typeface="Titillium" charset="0"/>
                  <a:cs typeface="Titillium" charset="0"/>
                </a:rPr>
                <a:t>Hood Rich</a:t>
              </a:r>
              <a:endParaRPr lang="en-US" sz="14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8844" y="1495042"/>
            <a:ext cx="2423711" cy="2515317"/>
            <a:chOff x="4884144" y="2235641"/>
            <a:chExt cx="2423711" cy="2515317"/>
          </a:xfrm>
        </p:grpSpPr>
        <p:sp>
          <p:nvSpPr>
            <p:cNvPr id="22" name="Oval 21"/>
            <p:cNvSpPr/>
            <p:nvPr/>
          </p:nvSpPr>
          <p:spPr bwMode="auto">
            <a:xfrm>
              <a:off x="4958899" y="2292740"/>
              <a:ext cx="2274200" cy="227420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3" name="Pie 22"/>
            <p:cNvSpPr/>
            <p:nvPr/>
          </p:nvSpPr>
          <p:spPr bwMode="auto">
            <a:xfrm>
              <a:off x="5033655" y="2357611"/>
              <a:ext cx="2124690" cy="2124688"/>
            </a:xfrm>
            <a:prstGeom prst="pie">
              <a:avLst>
                <a:gd name="adj1" fmla="val 10804083"/>
                <a:gd name="adj2" fmla="val 162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4884144" y="2235641"/>
              <a:ext cx="2423711" cy="2423711"/>
            </a:xfrm>
            <a:custGeom>
              <a:avLst/>
              <a:gdLst>
                <a:gd name="connsiteX0" fmla="*/ 1211856 w 2423711"/>
                <a:gd name="connsiteY0" fmla="*/ 361574 h 2423711"/>
                <a:gd name="connsiteX1" fmla="*/ 1387247 w 2423711"/>
                <a:gd name="connsiteY1" fmla="*/ 403466 h 2423711"/>
                <a:gd name="connsiteX2" fmla="*/ 1822050 w 2423711"/>
                <a:gd name="connsiteY2" fmla="*/ 655298 h 2423711"/>
                <a:gd name="connsiteX3" fmla="*/ 1997514 w 2423711"/>
                <a:gd name="connsiteY3" fmla="*/ 959545 h 2423711"/>
                <a:gd name="connsiteX4" fmla="*/ 1997514 w 2423711"/>
                <a:gd name="connsiteY4" fmla="*/ 1464170 h 2423711"/>
                <a:gd name="connsiteX5" fmla="*/ 1822050 w 2423711"/>
                <a:gd name="connsiteY5" fmla="*/ 1768418 h 2423711"/>
                <a:gd name="connsiteX6" fmla="*/ 1387247 w 2423711"/>
                <a:gd name="connsiteY6" fmla="*/ 2020250 h 2423711"/>
                <a:gd name="connsiteX7" fmla="*/ 1036465 w 2423711"/>
                <a:gd name="connsiteY7" fmla="*/ 2020250 h 2423711"/>
                <a:gd name="connsiteX8" fmla="*/ 601662 w 2423711"/>
                <a:gd name="connsiteY8" fmla="*/ 1768418 h 2423711"/>
                <a:gd name="connsiteX9" fmla="*/ 426199 w 2423711"/>
                <a:gd name="connsiteY9" fmla="*/ 1464170 h 2423711"/>
                <a:gd name="connsiteX10" fmla="*/ 426199 w 2423711"/>
                <a:gd name="connsiteY10" fmla="*/ 959545 h 2423711"/>
                <a:gd name="connsiteX11" fmla="*/ 601662 w 2423711"/>
                <a:gd name="connsiteY11" fmla="*/ 655298 h 2423711"/>
                <a:gd name="connsiteX12" fmla="*/ 1036465 w 2423711"/>
                <a:gd name="connsiteY12" fmla="*/ 403466 h 2423711"/>
                <a:gd name="connsiteX13" fmla="*/ 1211856 w 2423711"/>
                <a:gd name="connsiteY13" fmla="*/ 361574 h 2423711"/>
                <a:gd name="connsiteX14" fmla="*/ 1211856 w 2423711"/>
                <a:gd name="connsiteY14" fmla="*/ 310775 h 2423711"/>
                <a:gd name="connsiteX15" fmla="*/ 1025988 w 2423711"/>
                <a:gd name="connsiteY15" fmla="*/ 355170 h 2423711"/>
                <a:gd name="connsiteX16" fmla="*/ 565209 w 2423711"/>
                <a:gd name="connsiteY16" fmla="*/ 622047 h 2423711"/>
                <a:gd name="connsiteX17" fmla="*/ 379263 w 2423711"/>
                <a:gd name="connsiteY17" fmla="*/ 944470 h 2423711"/>
                <a:gd name="connsiteX18" fmla="*/ 379263 w 2423711"/>
                <a:gd name="connsiteY18" fmla="*/ 1479241 h 2423711"/>
                <a:gd name="connsiteX19" fmla="*/ 565209 w 2423711"/>
                <a:gd name="connsiteY19" fmla="*/ 1801664 h 2423711"/>
                <a:gd name="connsiteX20" fmla="*/ 1025988 w 2423711"/>
                <a:gd name="connsiteY20" fmla="*/ 2068541 h 2423711"/>
                <a:gd name="connsiteX21" fmla="*/ 1397725 w 2423711"/>
                <a:gd name="connsiteY21" fmla="*/ 2068541 h 2423711"/>
                <a:gd name="connsiteX22" fmla="*/ 1858503 w 2423711"/>
                <a:gd name="connsiteY22" fmla="*/ 1801664 h 2423711"/>
                <a:gd name="connsiteX23" fmla="*/ 2044449 w 2423711"/>
                <a:gd name="connsiteY23" fmla="*/ 1479241 h 2423711"/>
                <a:gd name="connsiteX24" fmla="*/ 2044449 w 2423711"/>
                <a:gd name="connsiteY24" fmla="*/ 944470 h 2423711"/>
                <a:gd name="connsiteX25" fmla="*/ 1858503 w 2423711"/>
                <a:gd name="connsiteY25" fmla="*/ 622047 h 2423711"/>
                <a:gd name="connsiteX26" fmla="*/ 1397725 w 2423711"/>
                <a:gd name="connsiteY26" fmla="*/ 355170 h 2423711"/>
                <a:gd name="connsiteX27" fmla="*/ 1211856 w 2423711"/>
                <a:gd name="connsiteY27" fmla="*/ 310775 h 2423711"/>
                <a:gd name="connsiteX28" fmla="*/ 0 w 2423711"/>
                <a:gd name="connsiteY28" fmla="*/ 0 h 2423711"/>
                <a:gd name="connsiteX29" fmla="*/ 2423711 w 2423711"/>
                <a:gd name="connsiteY29" fmla="*/ 0 h 2423711"/>
                <a:gd name="connsiteX30" fmla="*/ 2423711 w 2423711"/>
                <a:gd name="connsiteY30" fmla="*/ 2423711 h 2423711"/>
                <a:gd name="connsiteX31" fmla="*/ 0 w 2423711"/>
                <a:gd name="connsiteY31" fmla="*/ 2423711 h 242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23711" h="2423711">
                  <a:moveTo>
                    <a:pt x="1211856" y="361574"/>
                  </a:moveTo>
                  <a:cubicBezTo>
                    <a:pt x="1275436" y="361574"/>
                    <a:pt x="1339017" y="375538"/>
                    <a:pt x="1387247" y="403466"/>
                  </a:cubicBezTo>
                  <a:lnTo>
                    <a:pt x="1822050" y="655298"/>
                  </a:lnTo>
                  <a:cubicBezTo>
                    <a:pt x="1918584" y="711154"/>
                    <a:pt x="1997514" y="848073"/>
                    <a:pt x="1997514" y="959545"/>
                  </a:cubicBezTo>
                  <a:lnTo>
                    <a:pt x="1997514" y="1464170"/>
                  </a:lnTo>
                  <a:cubicBezTo>
                    <a:pt x="1997514" y="1575642"/>
                    <a:pt x="1918584" y="1712561"/>
                    <a:pt x="1822050" y="1768418"/>
                  </a:cubicBezTo>
                  <a:lnTo>
                    <a:pt x="1387247" y="2020250"/>
                  </a:lnTo>
                  <a:cubicBezTo>
                    <a:pt x="1290786" y="2076106"/>
                    <a:pt x="1132927" y="2076106"/>
                    <a:pt x="1036465" y="2020250"/>
                  </a:cubicBezTo>
                  <a:lnTo>
                    <a:pt x="601662" y="1768418"/>
                  </a:lnTo>
                  <a:cubicBezTo>
                    <a:pt x="505128" y="1712561"/>
                    <a:pt x="426199" y="1575642"/>
                    <a:pt x="426199" y="1464170"/>
                  </a:cubicBezTo>
                  <a:lnTo>
                    <a:pt x="426199" y="959545"/>
                  </a:lnTo>
                  <a:cubicBezTo>
                    <a:pt x="426199" y="848073"/>
                    <a:pt x="505128" y="711154"/>
                    <a:pt x="601662" y="655298"/>
                  </a:cubicBezTo>
                  <a:lnTo>
                    <a:pt x="1036465" y="403466"/>
                  </a:lnTo>
                  <a:cubicBezTo>
                    <a:pt x="1084696" y="375538"/>
                    <a:pt x="1148276" y="361574"/>
                    <a:pt x="1211856" y="361574"/>
                  </a:cubicBezTo>
                  <a:close/>
                  <a:moveTo>
                    <a:pt x="1211856" y="310775"/>
                  </a:moveTo>
                  <a:cubicBezTo>
                    <a:pt x="1144478" y="310775"/>
                    <a:pt x="1077100" y="325574"/>
                    <a:pt x="1025988" y="355170"/>
                  </a:cubicBezTo>
                  <a:lnTo>
                    <a:pt x="565209" y="622047"/>
                  </a:lnTo>
                  <a:cubicBezTo>
                    <a:pt x="462908" y="681240"/>
                    <a:pt x="379263" y="826339"/>
                    <a:pt x="379263" y="944470"/>
                  </a:cubicBezTo>
                  <a:lnTo>
                    <a:pt x="379263" y="1479241"/>
                  </a:lnTo>
                  <a:cubicBezTo>
                    <a:pt x="379263" y="1597372"/>
                    <a:pt x="462908" y="1742471"/>
                    <a:pt x="565209" y="1801664"/>
                  </a:cubicBezTo>
                  <a:lnTo>
                    <a:pt x="1025988" y="2068541"/>
                  </a:lnTo>
                  <a:cubicBezTo>
                    <a:pt x="1128211" y="2127734"/>
                    <a:pt x="1295501" y="2127734"/>
                    <a:pt x="1397725" y="2068541"/>
                  </a:cubicBezTo>
                  <a:lnTo>
                    <a:pt x="1858503" y="1801664"/>
                  </a:lnTo>
                  <a:cubicBezTo>
                    <a:pt x="1960804" y="1742471"/>
                    <a:pt x="2044449" y="1597372"/>
                    <a:pt x="2044449" y="1479241"/>
                  </a:cubicBezTo>
                  <a:lnTo>
                    <a:pt x="2044449" y="944470"/>
                  </a:lnTo>
                  <a:cubicBezTo>
                    <a:pt x="2044449" y="826339"/>
                    <a:pt x="1960804" y="681240"/>
                    <a:pt x="1858503" y="622047"/>
                  </a:cubicBezTo>
                  <a:lnTo>
                    <a:pt x="1397725" y="355170"/>
                  </a:lnTo>
                  <a:cubicBezTo>
                    <a:pt x="1346613" y="325574"/>
                    <a:pt x="1279235" y="310775"/>
                    <a:pt x="1211856" y="310775"/>
                  </a:cubicBezTo>
                  <a:close/>
                  <a:moveTo>
                    <a:pt x="0" y="0"/>
                  </a:moveTo>
                  <a:lnTo>
                    <a:pt x="2423711" y="0"/>
                  </a:lnTo>
                  <a:lnTo>
                    <a:pt x="2423711" y="2423711"/>
                  </a:lnTo>
                  <a:lnTo>
                    <a:pt x="0" y="2423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16625" y="3189775"/>
              <a:ext cx="1358748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TW" sz="2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24.1</a:t>
              </a:r>
              <a:r>
                <a:rPr lang="en-US" sz="2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%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99308" y="4464726"/>
              <a:ext cx="2193381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TW" sz="1400" spc="300" dirty="0">
                  <a:latin typeface="Titillium" charset="0"/>
                  <a:ea typeface="Titillium" charset="0"/>
                  <a:cs typeface="Titillium" charset="0"/>
                </a:rPr>
                <a:t>Coal for Christmas</a:t>
              </a:r>
              <a:endParaRPr lang="en-US" sz="14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9D65DE-3409-044E-9EB9-8464F3CD4D61}"/>
              </a:ext>
            </a:extLst>
          </p:cNvPr>
          <p:cNvGrpSpPr/>
          <p:nvPr/>
        </p:nvGrpSpPr>
        <p:grpSpPr>
          <a:xfrm>
            <a:off x="9345018" y="1445136"/>
            <a:ext cx="2423711" cy="2566827"/>
            <a:chOff x="4884144" y="2235641"/>
            <a:chExt cx="2423711" cy="256682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2BEDA8F-8FFF-8344-A323-B4AAB39E96DA}"/>
                </a:ext>
              </a:extLst>
            </p:cNvPr>
            <p:cNvSpPr/>
            <p:nvPr/>
          </p:nvSpPr>
          <p:spPr bwMode="auto">
            <a:xfrm>
              <a:off x="4958899" y="2292740"/>
              <a:ext cx="2274200" cy="227420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51" name="Pie 50">
              <a:extLst>
                <a:ext uri="{FF2B5EF4-FFF2-40B4-BE49-F238E27FC236}">
                  <a16:creationId xmlns:a16="http://schemas.microsoft.com/office/drawing/2014/main" id="{C206FE11-C5C1-D143-9A81-038020EDE00D}"/>
                </a:ext>
              </a:extLst>
            </p:cNvPr>
            <p:cNvSpPr/>
            <p:nvPr/>
          </p:nvSpPr>
          <p:spPr bwMode="auto">
            <a:xfrm>
              <a:off x="5033655" y="2357611"/>
              <a:ext cx="2124690" cy="2124688"/>
            </a:xfrm>
            <a:prstGeom prst="pie">
              <a:avLst>
                <a:gd name="adj1" fmla="val 14314596"/>
                <a:gd name="adj2" fmla="val 162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933F518-9322-104A-B974-026A049F0A60}"/>
                </a:ext>
              </a:extLst>
            </p:cNvPr>
            <p:cNvSpPr/>
            <p:nvPr/>
          </p:nvSpPr>
          <p:spPr bwMode="auto">
            <a:xfrm>
              <a:off x="4884144" y="2235641"/>
              <a:ext cx="2423711" cy="2423711"/>
            </a:xfrm>
            <a:custGeom>
              <a:avLst/>
              <a:gdLst>
                <a:gd name="connsiteX0" fmla="*/ 1211856 w 2423711"/>
                <a:gd name="connsiteY0" fmla="*/ 361574 h 2423711"/>
                <a:gd name="connsiteX1" fmla="*/ 1387247 w 2423711"/>
                <a:gd name="connsiteY1" fmla="*/ 403466 h 2423711"/>
                <a:gd name="connsiteX2" fmla="*/ 1822050 w 2423711"/>
                <a:gd name="connsiteY2" fmla="*/ 655298 h 2423711"/>
                <a:gd name="connsiteX3" fmla="*/ 1997514 w 2423711"/>
                <a:gd name="connsiteY3" fmla="*/ 959545 h 2423711"/>
                <a:gd name="connsiteX4" fmla="*/ 1997514 w 2423711"/>
                <a:gd name="connsiteY4" fmla="*/ 1464170 h 2423711"/>
                <a:gd name="connsiteX5" fmla="*/ 1822050 w 2423711"/>
                <a:gd name="connsiteY5" fmla="*/ 1768418 h 2423711"/>
                <a:gd name="connsiteX6" fmla="*/ 1387247 w 2423711"/>
                <a:gd name="connsiteY6" fmla="*/ 2020250 h 2423711"/>
                <a:gd name="connsiteX7" fmla="*/ 1036465 w 2423711"/>
                <a:gd name="connsiteY7" fmla="*/ 2020250 h 2423711"/>
                <a:gd name="connsiteX8" fmla="*/ 601662 w 2423711"/>
                <a:gd name="connsiteY8" fmla="*/ 1768418 h 2423711"/>
                <a:gd name="connsiteX9" fmla="*/ 426199 w 2423711"/>
                <a:gd name="connsiteY9" fmla="*/ 1464170 h 2423711"/>
                <a:gd name="connsiteX10" fmla="*/ 426199 w 2423711"/>
                <a:gd name="connsiteY10" fmla="*/ 959545 h 2423711"/>
                <a:gd name="connsiteX11" fmla="*/ 601662 w 2423711"/>
                <a:gd name="connsiteY11" fmla="*/ 655298 h 2423711"/>
                <a:gd name="connsiteX12" fmla="*/ 1036465 w 2423711"/>
                <a:gd name="connsiteY12" fmla="*/ 403466 h 2423711"/>
                <a:gd name="connsiteX13" fmla="*/ 1211856 w 2423711"/>
                <a:gd name="connsiteY13" fmla="*/ 361574 h 2423711"/>
                <a:gd name="connsiteX14" fmla="*/ 1211856 w 2423711"/>
                <a:gd name="connsiteY14" fmla="*/ 310775 h 2423711"/>
                <a:gd name="connsiteX15" fmla="*/ 1025988 w 2423711"/>
                <a:gd name="connsiteY15" fmla="*/ 355170 h 2423711"/>
                <a:gd name="connsiteX16" fmla="*/ 565209 w 2423711"/>
                <a:gd name="connsiteY16" fmla="*/ 622047 h 2423711"/>
                <a:gd name="connsiteX17" fmla="*/ 379263 w 2423711"/>
                <a:gd name="connsiteY17" fmla="*/ 944470 h 2423711"/>
                <a:gd name="connsiteX18" fmla="*/ 379263 w 2423711"/>
                <a:gd name="connsiteY18" fmla="*/ 1479241 h 2423711"/>
                <a:gd name="connsiteX19" fmla="*/ 565209 w 2423711"/>
                <a:gd name="connsiteY19" fmla="*/ 1801664 h 2423711"/>
                <a:gd name="connsiteX20" fmla="*/ 1025988 w 2423711"/>
                <a:gd name="connsiteY20" fmla="*/ 2068541 h 2423711"/>
                <a:gd name="connsiteX21" fmla="*/ 1397725 w 2423711"/>
                <a:gd name="connsiteY21" fmla="*/ 2068541 h 2423711"/>
                <a:gd name="connsiteX22" fmla="*/ 1858503 w 2423711"/>
                <a:gd name="connsiteY22" fmla="*/ 1801664 h 2423711"/>
                <a:gd name="connsiteX23" fmla="*/ 2044449 w 2423711"/>
                <a:gd name="connsiteY23" fmla="*/ 1479241 h 2423711"/>
                <a:gd name="connsiteX24" fmla="*/ 2044449 w 2423711"/>
                <a:gd name="connsiteY24" fmla="*/ 944470 h 2423711"/>
                <a:gd name="connsiteX25" fmla="*/ 1858503 w 2423711"/>
                <a:gd name="connsiteY25" fmla="*/ 622047 h 2423711"/>
                <a:gd name="connsiteX26" fmla="*/ 1397725 w 2423711"/>
                <a:gd name="connsiteY26" fmla="*/ 355170 h 2423711"/>
                <a:gd name="connsiteX27" fmla="*/ 1211856 w 2423711"/>
                <a:gd name="connsiteY27" fmla="*/ 310775 h 2423711"/>
                <a:gd name="connsiteX28" fmla="*/ 0 w 2423711"/>
                <a:gd name="connsiteY28" fmla="*/ 0 h 2423711"/>
                <a:gd name="connsiteX29" fmla="*/ 2423711 w 2423711"/>
                <a:gd name="connsiteY29" fmla="*/ 0 h 2423711"/>
                <a:gd name="connsiteX30" fmla="*/ 2423711 w 2423711"/>
                <a:gd name="connsiteY30" fmla="*/ 2423711 h 2423711"/>
                <a:gd name="connsiteX31" fmla="*/ 0 w 2423711"/>
                <a:gd name="connsiteY31" fmla="*/ 2423711 h 242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23711" h="2423711">
                  <a:moveTo>
                    <a:pt x="1211856" y="361574"/>
                  </a:moveTo>
                  <a:cubicBezTo>
                    <a:pt x="1275436" y="361574"/>
                    <a:pt x="1339017" y="375538"/>
                    <a:pt x="1387247" y="403466"/>
                  </a:cubicBezTo>
                  <a:lnTo>
                    <a:pt x="1822050" y="655298"/>
                  </a:lnTo>
                  <a:cubicBezTo>
                    <a:pt x="1918584" y="711154"/>
                    <a:pt x="1997514" y="848073"/>
                    <a:pt x="1997514" y="959545"/>
                  </a:cubicBezTo>
                  <a:lnTo>
                    <a:pt x="1997514" y="1464170"/>
                  </a:lnTo>
                  <a:cubicBezTo>
                    <a:pt x="1997514" y="1575642"/>
                    <a:pt x="1918584" y="1712561"/>
                    <a:pt x="1822050" y="1768418"/>
                  </a:cubicBezTo>
                  <a:lnTo>
                    <a:pt x="1387247" y="2020250"/>
                  </a:lnTo>
                  <a:cubicBezTo>
                    <a:pt x="1290786" y="2076106"/>
                    <a:pt x="1132927" y="2076106"/>
                    <a:pt x="1036465" y="2020250"/>
                  </a:cubicBezTo>
                  <a:lnTo>
                    <a:pt x="601662" y="1768418"/>
                  </a:lnTo>
                  <a:cubicBezTo>
                    <a:pt x="505128" y="1712561"/>
                    <a:pt x="426199" y="1575642"/>
                    <a:pt x="426199" y="1464170"/>
                  </a:cubicBezTo>
                  <a:lnTo>
                    <a:pt x="426199" y="959545"/>
                  </a:lnTo>
                  <a:cubicBezTo>
                    <a:pt x="426199" y="848073"/>
                    <a:pt x="505128" y="711154"/>
                    <a:pt x="601662" y="655298"/>
                  </a:cubicBezTo>
                  <a:lnTo>
                    <a:pt x="1036465" y="403466"/>
                  </a:lnTo>
                  <a:cubicBezTo>
                    <a:pt x="1084696" y="375538"/>
                    <a:pt x="1148276" y="361574"/>
                    <a:pt x="1211856" y="361574"/>
                  </a:cubicBezTo>
                  <a:close/>
                  <a:moveTo>
                    <a:pt x="1211856" y="310775"/>
                  </a:moveTo>
                  <a:cubicBezTo>
                    <a:pt x="1144478" y="310775"/>
                    <a:pt x="1077100" y="325574"/>
                    <a:pt x="1025988" y="355170"/>
                  </a:cubicBezTo>
                  <a:lnTo>
                    <a:pt x="565209" y="622047"/>
                  </a:lnTo>
                  <a:cubicBezTo>
                    <a:pt x="462908" y="681240"/>
                    <a:pt x="379263" y="826339"/>
                    <a:pt x="379263" y="944470"/>
                  </a:cubicBezTo>
                  <a:lnTo>
                    <a:pt x="379263" y="1479241"/>
                  </a:lnTo>
                  <a:cubicBezTo>
                    <a:pt x="379263" y="1597372"/>
                    <a:pt x="462908" y="1742471"/>
                    <a:pt x="565209" y="1801664"/>
                  </a:cubicBezTo>
                  <a:lnTo>
                    <a:pt x="1025988" y="2068541"/>
                  </a:lnTo>
                  <a:cubicBezTo>
                    <a:pt x="1128211" y="2127734"/>
                    <a:pt x="1295501" y="2127734"/>
                    <a:pt x="1397725" y="2068541"/>
                  </a:cubicBezTo>
                  <a:lnTo>
                    <a:pt x="1858503" y="1801664"/>
                  </a:lnTo>
                  <a:cubicBezTo>
                    <a:pt x="1960804" y="1742471"/>
                    <a:pt x="2044449" y="1597372"/>
                    <a:pt x="2044449" y="1479241"/>
                  </a:cubicBezTo>
                  <a:lnTo>
                    <a:pt x="2044449" y="944470"/>
                  </a:lnTo>
                  <a:cubicBezTo>
                    <a:pt x="2044449" y="826339"/>
                    <a:pt x="1960804" y="681240"/>
                    <a:pt x="1858503" y="622047"/>
                  </a:cubicBezTo>
                  <a:lnTo>
                    <a:pt x="1397725" y="355170"/>
                  </a:lnTo>
                  <a:cubicBezTo>
                    <a:pt x="1346613" y="325574"/>
                    <a:pt x="1279235" y="310775"/>
                    <a:pt x="1211856" y="310775"/>
                  </a:cubicBezTo>
                  <a:close/>
                  <a:moveTo>
                    <a:pt x="0" y="0"/>
                  </a:moveTo>
                  <a:lnTo>
                    <a:pt x="2423711" y="0"/>
                  </a:lnTo>
                  <a:lnTo>
                    <a:pt x="2423711" y="2423711"/>
                  </a:lnTo>
                  <a:lnTo>
                    <a:pt x="0" y="2423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56CDD0-42C4-C34A-9E4F-B3A026958E36}"/>
                </a:ext>
              </a:extLst>
            </p:cNvPr>
            <p:cNvSpPr txBox="1"/>
            <p:nvPr/>
          </p:nvSpPr>
          <p:spPr>
            <a:xfrm>
              <a:off x="5416625" y="3189775"/>
              <a:ext cx="1358748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TW" sz="2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10.9</a:t>
              </a:r>
              <a:r>
                <a:rPr lang="en-US" sz="2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%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7439EC3-8ECE-6544-A1DB-960C43EA6F5E}"/>
                </a:ext>
              </a:extLst>
            </p:cNvPr>
            <p:cNvSpPr txBox="1"/>
            <p:nvPr/>
          </p:nvSpPr>
          <p:spPr>
            <a:xfrm>
              <a:off x="5200730" y="4516236"/>
              <a:ext cx="1795978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TW" sz="1400" spc="300" dirty="0">
                  <a:latin typeface="Titillium" charset="0"/>
                  <a:ea typeface="Titillium" charset="0"/>
                  <a:cs typeface="Titillium" charset="0"/>
                </a:rPr>
                <a:t>Mad Christmas</a:t>
              </a:r>
              <a:endParaRPr lang="en-US" sz="1400" spc="3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FF6B7B-4AA5-104D-806A-D8D3970C8A50}"/>
              </a:ext>
            </a:extLst>
          </p:cNvPr>
          <p:cNvGrpSpPr/>
          <p:nvPr/>
        </p:nvGrpSpPr>
        <p:grpSpPr>
          <a:xfrm>
            <a:off x="6291090" y="1445136"/>
            <a:ext cx="2423711" cy="2566827"/>
            <a:chOff x="4884144" y="2235641"/>
            <a:chExt cx="2423711" cy="2566827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8792F9D-4DF8-9147-B461-02DF43195C1B}"/>
                </a:ext>
              </a:extLst>
            </p:cNvPr>
            <p:cNvSpPr/>
            <p:nvPr/>
          </p:nvSpPr>
          <p:spPr bwMode="auto">
            <a:xfrm>
              <a:off x="4958899" y="2292740"/>
              <a:ext cx="2274200" cy="227420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58" name="Pie 57">
              <a:extLst>
                <a:ext uri="{FF2B5EF4-FFF2-40B4-BE49-F238E27FC236}">
                  <a16:creationId xmlns:a16="http://schemas.microsoft.com/office/drawing/2014/main" id="{FB245C56-F175-9F43-92F5-99B9D4B2AAF5}"/>
                </a:ext>
              </a:extLst>
            </p:cNvPr>
            <p:cNvSpPr/>
            <p:nvPr/>
          </p:nvSpPr>
          <p:spPr bwMode="auto">
            <a:xfrm>
              <a:off x="5033655" y="2357611"/>
              <a:ext cx="2124690" cy="2124688"/>
            </a:xfrm>
            <a:prstGeom prst="pie">
              <a:avLst>
                <a:gd name="adj1" fmla="val 14568945"/>
                <a:gd name="adj2" fmla="val 162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B7C4021-2F5E-6848-9079-ED1F1A254C9C}"/>
                </a:ext>
              </a:extLst>
            </p:cNvPr>
            <p:cNvSpPr/>
            <p:nvPr/>
          </p:nvSpPr>
          <p:spPr bwMode="auto">
            <a:xfrm>
              <a:off x="4884144" y="2235641"/>
              <a:ext cx="2423711" cy="2423711"/>
            </a:xfrm>
            <a:custGeom>
              <a:avLst/>
              <a:gdLst>
                <a:gd name="connsiteX0" fmla="*/ 1211856 w 2423711"/>
                <a:gd name="connsiteY0" fmla="*/ 361574 h 2423711"/>
                <a:gd name="connsiteX1" fmla="*/ 1387247 w 2423711"/>
                <a:gd name="connsiteY1" fmla="*/ 403466 h 2423711"/>
                <a:gd name="connsiteX2" fmla="*/ 1822050 w 2423711"/>
                <a:gd name="connsiteY2" fmla="*/ 655298 h 2423711"/>
                <a:gd name="connsiteX3" fmla="*/ 1997514 w 2423711"/>
                <a:gd name="connsiteY3" fmla="*/ 959545 h 2423711"/>
                <a:gd name="connsiteX4" fmla="*/ 1997514 w 2423711"/>
                <a:gd name="connsiteY4" fmla="*/ 1464170 h 2423711"/>
                <a:gd name="connsiteX5" fmla="*/ 1822050 w 2423711"/>
                <a:gd name="connsiteY5" fmla="*/ 1768418 h 2423711"/>
                <a:gd name="connsiteX6" fmla="*/ 1387247 w 2423711"/>
                <a:gd name="connsiteY6" fmla="*/ 2020250 h 2423711"/>
                <a:gd name="connsiteX7" fmla="*/ 1036465 w 2423711"/>
                <a:gd name="connsiteY7" fmla="*/ 2020250 h 2423711"/>
                <a:gd name="connsiteX8" fmla="*/ 601662 w 2423711"/>
                <a:gd name="connsiteY8" fmla="*/ 1768418 h 2423711"/>
                <a:gd name="connsiteX9" fmla="*/ 426199 w 2423711"/>
                <a:gd name="connsiteY9" fmla="*/ 1464170 h 2423711"/>
                <a:gd name="connsiteX10" fmla="*/ 426199 w 2423711"/>
                <a:gd name="connsiteY10" fmla="*/ 959545 h 2423711"/>
                <a:gd name="connsiteX11" fmla="*/ 601662 w 2423711"/>
                <a:gd name="connsiteY11" fmla="*/ 655298 h 2423711"/>
                <a:gd name="connsiteX12" fmla="*/ 1036465 w 2423711"/>
                <a:gd name="connsiteY12" fmla="*/ 403466 h 2423711"/>
                <a:gd name="connsiteX13" fmla="*/ 1211856 w 2423711"/>
                <a:gd name="connsiteY13" fmla="*/ 361574 h 2423711"/>
                <a:gd name="connsiteX14" fmla="*/ 1211856 w 2423711"/>
                <a:gd name="connsiteY14" fmla="*/ 310775 h 2423711"/>
                <a:gd name="connsiteX15" fmla="*/ 1025988 w 2423711"/>
                <a:gd name="connsiteY15" fmla="*/ 355170 h 2423711"/>
                <a:gd name="connsiteX16" fmla="*/ 565209 w 2423711"/>
                <a:gd name="connsiteY16" fmla="*/ 622047 h 2423711"/>
                <a:gd name="connsiteX17" fmla="*/ 379263 w 2423711"/>
                <a:gd name="connsiteY17" fmla="*/ 944470 h 2423711"/>
                <a:gd name="connsiteX18" fmla="*/ 379263 w 2423711"/>
                <a:gd name="connsiteY18" fmla="*/ 1479241 h 2423711"/>
                <a:gd name="connsiteX19" fmla="*/ 565209 w 2423711"/>
                <a:gd name="connsiteY19" fmla="*/ 1801664 h 2423711"/>
                <a:gd name="connsiteX20" fmla="*/ 1025988 w 2423711"/>
                <a:gd name="connsiteY20" fmla="*/ 2068541 h 2423711"/>
                <a:gd name="connsiteX21" fmla="*/ 1397725 w 2423711"/>
                <a:gd name="connsiteY21" fmla="*/ 2068541 h 2423711"/>
                <a:gd name="connsiteX22" fmla="*/ 1858503 w 2423711"/>
                <a:gd name="connsiteY22" fmla="*/ 1801664 h 2423711"/>
                <a:gd name="connsiteX23" fmla="*/ 2044449 w 2423711"/>
                <a:gd name="connsiteY23" fmla="*/ 1479241 h 2423711"/>
                <a:gd name="connsiteX24" fmla="*/ 2044449 w 2423711"/>
                <a:gd name="connsiteY24" fmla="*/ 944470 h 2423711"/>
                <a:gd name="connsiteX25" fmla="*/ 1858503 w 2423711"/>
                <a:gd name="connsiteY25" fmla="*/ 622047 h 2423711"/>
                <a:gd name="connsiteX26" fmla="*/ 1397725 w 2423711"/>
                <a:gd name="connsiteY26" fmla="*/ 355170 h 2423711"/>
                <a:gd name="connsiteX27" fmla="*/ 1211856 w 2423711"/>
                <a:gd name="connsiteY27" fmla="*/ 310775 h 2423711"/>
                <a:gd name="connsiteX28" fmla="*/ 0 w 2423711"/>
                <a:gd name="connsiteY28" fmla="*/ 0 h 2423711"/>
                <a:gd name="connsiteX29" fmla="*/ 2423711 w 2423711"/>
                <a:gd name="connsiteY29" fmla="*/ 0 h 2423711"/>
                <a:gd name="connsiteX30" fmla="*/ 2423711 w 2423711"/>
                <a:gd name="connsiteY30" fmla="*/ 2423711 h 2423711"/>
                <a:gd name="connsiteX31" fmla="*/ 0 w 2423711"/>
                <a:gd name="connsiteY31" fmla="*/ 2423711 h 242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23711" h="2423711">
                  <a:moveTo>
                    <a:pt x="1211856" y="361574"/>
                  </a:moveTo>
                  <a:cubicBezTo>
                    <a:pt x="1275436" y="361574"/>
                    <a:pt x="1339017" y="375538"/>
                    <a:pt x="1387247" y="403466"/>
                  </a:cubicBezTo>
                  <a:lnTo>
                    <a:pt x="1822050" y="655298"/>
                  </a:lnTo>
                  <a:cubicBezTo>
                    <a:pt x="1918584" y="711154"/>
                    <a:pt x="1997514" y="848073"/>
                    <a:pt x="1997514" y="959545"/>
                  </a:cubicBezTo>
                  <a:lnTo>
                    <a:pt x="1997514" y="1464170"/>
                  </a:lnTo>
                  <a:cubicBezTo>
                    <a:pt x="1997514" y="1575642"/>
                    <a:pt x="1918584" y="1712561"/>
                    <a:pt x="1822050" y="1768418"/>
                  </a:cubicBezTo>
                  <a:lnTo>
                    <a:pt x="1387247" y="2020250"/>
                  </a:lnTo>
                  <a:cubicBezTo>
                    <a:pt x="1290786" y="2076106"/>
                    <a:pt x="1132927" y="2076106"/>
                    <a:pt x="1036465" y="2020250"/>
                  </a:cubicBezTo>
                  <a:lnTo>
                    <a:pt x="601662" y="1768418"/>
                  </a:lnTo>
                  <a:cubicBezTo>
                    <a:pt x="505128" y="1712561"/>
                    <a:pt x="426199" y="1575642"/>
                    <a:pt x="426199" y="1464170"/>
                  </a:cubicBezTo>
                  <a:lnTo>
                    <a:pt x="426199" y="959545"/>
                  </a:lnTo>
                  <a:cubicBezTo>
                    <a:pt x="426199" y="848073"/>
                    <a:pt x="505128" y="711154"/>
                    <a:pt x="601662" y="655298"/>
                  </a:cubicBezTo>
                  <a:lnTo>
                    <a:pt x="1036465" y="403466"/>
                  </a:lnTo>
                  <a:cubicBezTo>
                    <a:pt x="1084696" y="375538"/>
                    <a:pt x="1148276" y="361574"/>
                    <a:pt x="1211856" y="361574"/>
                  </a:cubicBezTo>
                  <a:close/>
                  <a:moveTo>
                    <a:pt x="1211856" y="310775"/>
                  </a:moveTo>
                  <a:cubicBezTo>
                    <a:pt x="1144478" y="310775"/>
                    <a:pt x="1077100" y="325574"/>
                    <a:pt x="1025988" y="355170"/>
                  </a:cubicBezTo>
                  <a:lnTo>
                    <a:pt x="565209" y="622047"/>
                  </a:lnTo>
                  <a:cubicBezTo>
                    <a:pt x="462908" y="681240"/>
                    <a:pt x="379263" y="826339"/>
                    <a:pt x="379263" y="944470"/>
                  </a:cubicBezTo>
                  <a:lnTo>
                    <a:pt x="379263" y="1479241"/>
                  </a:lnTo>
                  <a:cubicBezTo>
                    <a:pt x="379263" y="1597372"/>
                    <a:pt x="462908" y="1742471"/>
                    <a:pt x="565209" y="1801664"/>
                  </a:cubicBezTo>
                  <a:lnTo>
                    <a:pt x="1025988" y="2068541"/>
                  </a:lnTo>
                  <a:cubicBezTo>
                    <a:pt x="1128211" y="2127734"/>
                    <a:pt x="1295501" y="2127734"/>
                    <a:pt x="1397725" y="2068541"/>
                  </a:cubicBezTo>
                  <a:lnTo>
                    <a:pt x="1858503" y="1801664"/>
                  </a:lnTo>
                  <a:cubicBezTo>
                    <a:pt x="1960804" y="1742471"/>
                    <a:pt x="2044449" y="1597372"/>
                    <a:pt x="2044449" y="1479241"/>
                  </a:cubicBezTo>
                  <a:lnTo>
                    <a:pt x="2044449" y="944470"/>
                  </a:lnTo>
                  <a:cubicBezTo>
                    <a:pt x="2044449" y="826339"/>
                    <a:pt x="1960804" y="681240"/>
                    <a:pt x="1858503" y="622047"/>
                  </a:cubicBezTo>
                  <a:lnTo>
                    <a:pt x="1397725" y="355170"/>
                  </a:lnTo>
                  <a:cubicBezTo>
                    <a:pt x="1346613" y="325574"/>
                    <a:pt x="1279235" y="310775"/>
                    <a:pt x="1211856" y="310775"/>
                  </a:cubicBezTo>
                  <a:close/>
                  <a:moveTo>
                    <a:pt x="0" y="0"/>
                  </a:moveTo>
                  <a:lnTo>
                    <a:pt x="2423711" y="0"/>
                  </a:lnTo>
                  <a:lnTo>
                    <a:pt x="2423711" y="2423711"/>
                  </a:lnTo>
                  <a:lnTo>
                    <a:pt x="0" y="2423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6F66F6-50DE-A140-9928-A47C8F72FF0E}"/>
                </a:ext>
              </a:extLst>
            </p:cNvPr>
            <p:cNvSpPr txBox="1"/>
            <p:nvPr/>
          </p:nvSpPr>
          <p:spPr>
            <a:xfrm>
              <a:off x="5416625" y="3189775"/>
              <a:ext cx="1358748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TW" sz="2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9.8</a:t>
              </a:r>
              <a:r>
                <a:rPr lang="en-US" sz="2800" dirty="0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2EB0A7-1E2C-1F4A-9ED6-54C0D182B539}"/>
                </a:ext>
              </a:extLst>
            </p:cNvPr>
            <p:cNvSpPr txBox="1"/>
            <p:nvPr/>
          </p:nvSpPr>
          <p:spPr>
            <a:xfrm>
              <a:off x="5200730" y="4516236"/>
              <a:ext cx="1795978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TW" sz="1400" spc="300" dirty="0">
                  <a:latin typeface="Titillium" charset="0"/>
                  <a:ea typeface="Titillium" charset="0"/>
                  <a:cs typeface="Titillium" charset="0"/>
                </a:rPr>
                <a:t>D</a:t>
              </a:r>
              <a:r>
                <a:rPr lang="en-US" sz="1400" spc="300" dirty="0">
                  <a:latin typeface="Titillium" charset="0"/>
                  <a:ea typeface="Titillium" charset="0"/>
                  <a:cs typeface="Titillium" charset="0"/>
                </a:rPr>
                <a:t>addy </a:t>
              </a:r>
              <a:r>
                <a:rPr lang="en-US" altLang="zh-TW" sz="1400" spc="300" dirty="0">
                  <a:latin typeface="Titillium" charset="0"/>
                  <a:ea typeface="Titillium" charset="0"/>
                  <a:cs typeface="Titillium" charset="0"/>
                </a:rPr>
                <a:t>D</a:t>
              </a:r>
              <a:r>
                <a:rPr lang="en-US" sz="1400" spc="300" dirty="0">
                  <a:latin typeface="Titillium" charset="0"/>
                  <a:ea typeface="Titillium" charset="0"/>
                  <a:cs typeface="Titillium" charset="0"/>
                </a:rPr>
                <a:t>aycare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CA81EDB-F786-4941-B35B-4A198FB32776}"/>
              </a:ext>
            </a:extLst>
          </p:cNvPr>
          <p:cNvGrpSpPr/>
          <p:nvPr/>
        </p:nvGrpSpPr>
        <p:grpSpPr>
          <a:xfrm>
            <a:off x="889618" y="4135342"/>
            <a:ext cx="1802160" cy="1802160"/>
            <a:chOff x="5564731" y="1690490"/>
            <a:chExt cx="2180614" cy="2180614"/>
          </a:xfrm>
        </p:grpSpPr>
        <p:sp>
          <p:nvSpPr>
            <p:cNvPr id="62" name="Donut 61">
              <a:extLst>
                <a:ext uri="{FF2B5EF4-FFF2-40B4-BE49-F238E27FC236}">
                  <a16:creationId xmlns:a16="http://schemas.microsoft.com/office/drawing/2014/main" id="{37359E26-FD43-3140-99A5-1B0C56A5D6A9}"/>
                </a:ext>
              </a:extLst>
            </p:cNvPr>
            <p:cNvSpPr/>
            <p:nvPr/>
          </p:nvSpPr>
          <p:spPr>
            <a:xfrm>
              <a:off x="5572211" y="1694230"/>
              <a:ext cx="2173134" cy="2173134"/>
            </a:xfrm>
            <a:prstGeom prst="donut">
              <a:avLst>
                <a:gd name="adj" fmla="val 2147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63" name="Block Arc 62">
              <a:extLst>
                <a:ext uri="{FF2B5EF4-FFF2-40B4-BE49-F238E27FC236}">
                  <a16:creationId xmlns:a16="http://schemas.microsoft.com/office/drawing/2014/main" id="{A8449FFD-EE07-6943-AEB8-1A6BF45359B3}"/>
                </a:ext>
              </a:extLst>
            </p:cNvPr>
            <p:cNvSpPr/>
            <p:nvPr/>
          </p:nvSpPr>
          <p:spPr>
            <a:xfrm>
              <a:off x="5564731" y="1690490"/>
              <a:ext cx="2180612" cy="2180614"/>
            </a:xfrm>
            <a:prstGeom prst="blockArc">
              <a:avLst>
                <a:gd name="adj1" fmla="val 11704833"/>
                <a:gd name="adj2" fmla="val 16130534"/>
                <a:gd name="adj3" fmla="val 2566"/>
              </a:avLst>
            </a:prstGeom>
            <a:gradFill>
              <a:gsLst>
                <a:gs pos="0">
                  <a:srgbClr val="00B050"/>
                </a:gs>
                <a:gs pos="100000">
                  <a:srgbClr val="0070C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4DF1EE3-BC33-3B46-82C9-0EDCAD312E11}"/>
                </a:ext>
              </a:extLst>
            </p:cNvPr>
            <p:cNvSpPr txBox="1"/>
            <p:nvPr/>
          </p:nvSpPr>
          <p:spPr>
            <a:xfrm>
              <a:off x="5572211" y="2558180"/>
              <a:ext cx="2173133" cy="580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TW" sz="2800" dirty="0">
                  <a:gradFill>
                    <a:gsLst>
                      <a:gs pos="0">
                        <a:srgbClr val="00B050"/>
                      </a:gs>
                      <a:gs pos="100000">
                        <a:srgbClr val="0070C0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22.15</a:t>
              </a:r>
              <a:r>
                <a:rPr lang="en-US" sz="2800" dirty="0">
                  <a:gradFill>
                    <a:gsLst>
                      <a:gs pos="0">
                        <a:srgbClr val="00B050"/>
                      </a:gs>
                      <a:gs pos="100000">
                        <a:srgbClr val="0070C0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%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3A5611A-61F3-0648-BF5A-282368F9A2D7}"/>
              </a:ext>
            </a:extLst>
          </p:cNvPr>
          <p:cNvGrpSpPr/>
          <p:nvPr/>
        </p:nvGrpSpPr>
        <p:grpSpPr>
          <a:xfrm>
            <a:off x="3630638" y="4135342"/>
            <a:ext cx="1802160" cy="1802160"/>
            <a:chOff x="5564731" y="1690490"/>
            <a:chExt cx="2180614" cy="2180613"/>
          </a:xfrm>
        </p:grpSpPr>
        <p:sp>
          <p:nvSpPr>
            <p:cNvPr id="68" name="Donut 67">
              <a:extLst>
                <a:ext uri="{FF2B5EF4-FFF2-40B4-BE49-F238E27FC236}">
                  <a16:creationId xmlns:a16="http://schemas.microsoft.com/office/drawing/2014/main" id="{EF95C9E5-84D4-8345-A35D-0931C91A6267}"/>
                </a:ext>
              </a:extLst>
            </p:cNvPr>
            <p:cNvSpPr/>
            <p:nvPr/>
          </p:nvSpPr>
          <p:spPr>
            <a:xfrm>
              <a:off x="5572211" y="1694230"/>
              <a:ext cx="2173134" cy="2173134"/>
            </a:xfrm>
            <a:prstGeom prst="donut">
              <a:avLst>
                <a:gd name="adj" fmla="val 2147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69" name="Block Arc 68">
              <a:extLst>
                <a:ext uri="{FF2B5EF4-FFF2-40B4-BE49-F238E27FC236}">
                  <a16:creationId xmlns:a16="http://schemas.microsoft.com/office/drawing/2014/main" id="{17168003-422D-FC41-A6B1-BA41DCAD09AD}"/>
                </a:ext>
              </a:extLst>
            </p:cNvPr>
            <p:cNvSpPr/>
            <p:nvPr/>
          </p:nvSpPr>
          <p:spPr>
            <a:xfrm>
              <a:off x="5564731" y="1690490"/>
              <a:ext cx="2180613" cy="2180613"/>
            </a:xfrm>
            <a:prstGeom prst="blockArc">
              <a:avLst>
                <a:gd name="adj1" fmla="val 13966564"/>
                <a:gd name="adj2" fmla="val 16130534"/>
                <a:gd name="adj3" fmla="val 2566"/>
              </a:avLst>
            </a:prstGeom>
            <a:gradFill>
              <a:gsLst>
                <a:gs pos="0">
                  <a:srgbClr val="00B050"/>
                </a:gs>
                <a:gs pos="100000">
                  <a:srgbClr val="0070C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8EC46BA-BCA2-D64E-830C-8C51DF3D4951}"/>
                </a:ext>
              </a:extLst>
            </p:cNvPr>
            <p:cNvSpPr txBox="1"/>
            <p:nvPr/>
          </p:nvSpPr>
          <p:spPr>
            <a:xfrm>
              <a:off x="5572211" y="2558180"/>
              <a:ext cx="2173133" cy="580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TW" sz="2800" dirty="0">
                  <a:gradFill>
                    <a:gsLst>
                      <a:gs pos="0">
                        <a:srgbClr val="00B050"/>
                      </a:gs>
                      <a:gs pos="100000">
                        <a:srgbClr val="0070C0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9</a:t>
              </a:r>
              <a:r>
                <a:rPr lang="en-US" sz="2800" dirty="0">
                  <a:gradFill>
                    <a:gsLst>
                      <a:gs pos="0">
                        <a:srgbClr val="00B050"/>
                      </a:gs>
                      <a:gs pos="100000">
                        <a:srgbClr val="0070C0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%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5E872A-7088-CD44-A280-60E767A9477C}"/>
              </a:ext>
            </a:extLst>
          </p:cNvPr>
          <p:cNvGrpSpPr/>
          <p:nvPr/>
        </p:nvGrpSpPr>
        <p:grpSpPr>
          <a:xfrm>
            <a:off x="6607676" y="4135342"/>
            <a:ext cx="1802160" cy="1802160"/>
            <a:chOff x="5564731" y="1690490"/>
            <a:chExt cx="2180614" cy="2180613"/>
          </a:xfrm>
        </p:grpSpPr>
        <p:sp>
          <p:nvSpPr>
            <p:cNvPr id="74" name="Donut 73">
              <a:extLst>
                <a:ext uri="{FF2B5EF4-FFF2-40B4-BE49-F238E27FC236}">
                  <a16:creationId xmlns:a16="http://schemas.microsoft.com/office/drawing/2014/main" id="{B1635202-5F32-C247-9C47-DC9FF824DE95}"/>
                </a:ext>
              </a:extLst>
            </p:cNvPr>
            <p:cNvSpPr/>
            <p:nvPr/>
          </p:nvSpPr>
          <p:spPr>
            <a:xfrm>
              <a:off x="5572211" y="1694230"/>
              <a:ext cx="2173134" cy="2173134"/>
            </a:xfrm>
            <a:prstGeom prst="donut">
              <a:avLst>
                <a:gd name="adj" fmla="val 2147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75" name="Block Arc 74">
              <a:extLst>
                <a:ext uri="{FF2B5EF4-FFF2-40B4-BE49-F238E27FC236}">
                  <a16:creationId xmlns:a16="http://schemas.microsoft.com/office/drawing/2014/main" id="{CAAE1083-5E33-C042-809B-5FA226DEAFF6}"/>
                </a:ext>
              </a:extLst>
            </p:cNvPr>
            <p:cNvSpPr/>
            <p:nvPr/>
          </p:nvSpPr>
          <p:spPr>
            <a:xfrm>
              <a:off x="5564731" y="1690490"/>
              <a:ext cx="2180613" cy="2180613"/>
            </a:xfrm>
            <a:prstGeom prst="blockArc">
              <a:avLst>
                <a:gd name="adj1" fmla="val 13844476"/>
                <a:gd name="adj2" fmla="val 16130534"/>
                <a:gd name="adj3" fmla="val 2566"/>
              </a:avLst>
            </a:prstGeom>
            <a:gradFill>
              <a:gsLst>
                <a:gs pos="0">
                  <a:srgbClr val="00B050"/>
                </a:gs>
                <a:gs pos="100000">
                  <a:srgbClr val="0070C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8F700AC-39E1-E94F-BEAE-F74DEB576F34}"/>
                </a:ext>
              </a:extLst>
            </p:cNvPr>
            <p:cNvSpPr txBox="1"/>
            <p:nvPr/>
          </p:nvSpPr>
          <p:spPr>
            <a:xfrm>
              <a:off x="5572211" y="2558180"/>
              <a:ext cx="2173133" cy="580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TW" sz="2800" dirty="0">
                  <a:gradFill>
                    <a:gsLst>
                      <a:gs pos="0">
                        <a:srgbClr val="00B050"/>
                      </a:gs>
                      <a:gs pos="100000">
                        <a:srgbClr val="0070C0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8.86</a:t>
              </a:r>
              <a:r>
                <a:rPr lang="en-US" sz="2800" dirty="0">
                  <a:gradFill>
                    <a:gsLst>
                      <a:gs pos="0">
                        <a:srgbClr val="00B050"/>
                      </a:gs>
                      <a:gs pos="100000">
                        <a:srgbClr val="0070C0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%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64F603D-13E5-D14A-B16D-9ED9EAC47AAE}"/>
              </a:ext>
            </a:extLst>
          </p:cNvPr>
          <p:cNvGrpSpPr/>
          <p:nvPr/>
        </p:nvGrpSpPr>
        <p:grpSpPr>
          <a:xfrm>
            <a:off x="9655422" y="4132251"/>
            <a:ext cx="1802160" cy="1802160"/>
            <a:chOff x="5564731" y="1690490"/>
            <a:chExt cx="2180614" cy="2180613"/>
          </a:xfrm>
        </p:grpSpPr>
        <p:sp>
          <p:nvSpPr>
            <p:cNvPr id="80" name="Donut 79">
              <a:extLst>
                <a:ext uri="{FF2B5EF4-FFF2-40B4-BE49-F238E27FC236}">
                  <a16:creationId xmlns:a16="http://schemas.microsoft.com/office/drawing/2014/main" id="{B399FDF7-058B-2948-8ED2-1AFA9F20014D}"/>
                </a:ext>
              </a:extLst>
            </p:cNvPr>
            <p:cNvSpPr/>
            <p:nvPr/>
          </p:nvSpPr>
          <p:spPr>
            <a:xfrm>
              <a:off x="5572211" y="1694230"/>
              <a:ext cx="2173134" cy="2173134"/>
            </a:xfrm>
            <a:prstGeom prst="donut">
              <a:avLst>
                <a:gd name="adj" fmla="val 2147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81" name="Block Arc 80">
              <a:extLst>
                <a:ext uri="{FF2B5EF4-FFF2-40B4-BE49-F238E27FC236}">
                  <a16:creationId xmlns:a16="http://schemas.microsoft.com/office/drawing/2014/main" id="{74C5AC27-8780-3147-B8E6-31A6EECFD95A}"/>
                </a:ext>
              </a:extLst>
            </p:cNvPr>
            <p:cNvSpPr/>
            <p:nvPr/>
          </p:nvSpPr>
          <p:spPr>
            <a:xfrm>
              <a:off x="5564731" y="1690490"/>
              <a:ext cx="2180613" cy="2180613"/>
            </a:xfrm>
            <a:prstGeom prst="blockArc">
              <a:avLst>
                <a:gd name="adj1" fmla="val 13639741"/>
                <a:gd name="adj2" fmla="val 16130534"/>
                <a:gd name="adj3" fmla="val 2566"/>
              </a:avLst>
            </a:prstGeom>
            <a:gradFill>
              <a:gsLst>
                <a:gs pos="0">
                  <a:srgbClr val="00B050"/>
                </a:gs>
                <a:gs pos="100000">
                  <a:srgbClr val="0070C0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EDD5C2F-0188-554F-947C-FA109D34C71F}"/>
                </a:ext>
              </a:extLst>
            </p:cNvPr>
            <p:cNvSpPr txBox="1"/>
            <p:nvPr/>
          </p:nvSpPr>
          <p:spPr>
            <a:xfrm>
              <a:off x="5572211" y="2558180"/>
              <a:ext cx="2173133" cy="580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zh-TW" sz="2800" dirty="0">
                  <a:gradFill>
                    <a:gsLst>
                      <a:gs pos="0">
                        <a:srgbClr val="00B050"/>
                      </a:gs>
                      <a:gs pos="100000">
                        <a:srgbClr val="0070C0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10.85</a:t>
              </a:r>
              <a:r>
                <a:rPr lang="en-US" sz="2800" dirty="0">
                  <a:gradFill>
                    <a:gsLst>
                      <a:gs pos="0">
                        <a:srgbClr val="00B050"/>
                      </a:gs>
                      <a:gs pos="100000">
                        <a:srgbClr val="0070C0"/>
                      </a:gs>
                    </a:gsLst>
                    <a:lin ang="2700000" scaled="0"/>
                  </a:gradFill>
                  <a:latin typeface="Titillium" charset="0"/>
                  <a:ea typeface="Titillium" charset="0"/>
                  <a:cs typeface="Titillium" charset="0"/>
                </a:rPr>
                <a:t>%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Segment</a:t>
            </a:r>
            <a:r>
              <a:rPr lang="zh-TW" altLang="en-US" dirty="0"/>
              <a:t> </a:t>
            </a:r>
            <a:r>
              <a:rPr lang="en-US" altLang="zh-TW" dirty="0"/>
              <a:t>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38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7F6CB1-5CFC-0E43-9370-F7B6FC261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020"/>
          <a:stretch/>
        </p:blipFill>
        <p:spPr>
          <a:xfrm>
            <a:off x="0" y="902486"/>
            <a:ext cx="11381174" cy="5687500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7AB01343-2C7C-EF45-B88F-C361F4E19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700" y="902486"/>
            <a:ext cx="8610600" cy="495486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Highlighted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Mean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883815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5AC48-0915-2C48-89B6-1C4B72AAB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48" y="1042859"/>
            <a:ext cx="10033552" cy="495486"/>
          </a:xfrm>
        </p:spPr>
        <p:txBody>
          <a:bodyPr/>
          <a:lstStyle/>
          <a:p>
            <a:r>
              <a:rPr lang="en-US" altLang="zh-TW" dirty="0"/>
              <a:t>Woman</a:t>
            </a:r>
            <a:r>
              <a:rPr lang="zh-TW" altLang="en-US" dirty="0"/>
              <a:t> </a:t>
            </a:r>
            <a:r>
              <a:rPr lang="en-US" altLang="zh-TW" dirty="0"/>
              <a:t>spend</a:t>
            </a:r>
            <a:r>
              <a:rPr lang="zh-TW" altLang="en-US" dirty="0"/>
              <a:t> </a:t>
            </a:r>
            <a:r>
              <a:rPr lang="en-US" altLang="zh-TW" dirty="0"/>
              <a:t>much</a:t>
            </a:r>
            <a:r>
              <a:rPr lang="zh-TW" altLang="en-US" dirty="0"/>
              <a:t> </a:t>
            </a:r>
            <a:r>
              <a:rPr lang="en-US" altLang="zh-TW" dirty="0"/>
              <a:t>more</a:t>
            </a:r>
            <a:r>
              <a:rPr lang="zh-TW" altLang="en-US" dirty="0"/>
              <a:t> </a:t>
            </a:r>
            <a:r>
              <a:rPr lang="en-US" altLang="zh-TW" dirty="0"/>
              <a:t>than</a:t>
            </a:r>
            <a:r>
              <a:rPr lang="zh-TW" altLang="en-US" dirty="0"/>
              <a:t> </a:t>
            </a:r>
            <a:r>
              <a:rPr lang="en-US" altLang="zh-TW" dirty="0"/>
              <a:t>man</a:t>
            </a:r>
            <a:br>
              <a:rPr lang="en-US" altLang="zh-TW" dirty="0"/>
            </a:br>
            <a:r>
              <a:rPr lang="en-US" altLang="zh-TW" dirty="0"/>
              <a:t>PPL</a:t>
            </a:r>
            <a:r>
              <a:rPr lang="zh-TW" altLang="en-US" dirty="0"/>
              <a:t> </a:t>
            </a:r>
            <a:r>
              <a:rPr lang="en-US" altLang="zh-TW" dirty="0"/>
              <a:t>spend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fewest</a:t>
            </a:r>
            <a:r>
              <a:rPr lang="zh-TW" altLang="en-US" dirty="0"/>
              <a:t> </a:t>
            </a:r>
            <a:r>
              <a:rPr lang="en-US" altLang="zh-TW" dirty="0"/>
              <a:t>on</a:t>
            </a:r>
            <a:r>
              <a:rPr lang="zh-TW" altLang="en-US" dirty="0"/>
              <a:t> </a:t>
            </a:r>
            <a:r>
              <a:rPr lang="en-US" altLang="zh-TW" dirty="0"/>
              <a:t>kids</a:t>
            </a:r>
            <a:br>
              <a:rPr lang="en-US" altLang="zh-TW" dirty="0"/>
            </a:br>
            <a:r>
              <a:rPr lang="en-US" altLang="zh-TW" dirty="0"/>
              <a:t>all</a:t>
            </a:r>
            <a:r>
              <a:rPr lang="zh-TW" altLang="en-US" dirty="0"/>
              <a:t> </a:t>
            </a:r>
            <a:r>
              <a:rPr lang="en-US" altLang="zh-TW" dirty="0" err="1"/>
              <a:t>segements</a:t>
            </a:r>
            <a:r>
              <a:rPr lang="zh-TW" altLang="en-US" dirty="0"/>
              <a:t> </a:t>
            </a:r>
            <a:r>
              <a:rPr lang="en-US" altLang="zh-TW" dirty="0"/>
              <a:t>buy</a:t>
            </a:r>
            <a:r>
              <a:rPr lang="zh-TW" altLang="en-US" dirty="0"/>
              <a:t> </a:t>
            </a:r>
            <a:r>
              <a:rPr lang="en-US" altLang="zh-TW" dirty="0"/>
              <a:t>2+</a:t>
            </a:r>
            <a:r>
              <a:rPr lang="zh-TW" altLang="en-US" dirty="0"/>
              <a:t> </a:t>
            </a:r>
            <a:r>
              <a:rPr lang="en-US" altLang="zh-TW" dirty="0"/>
              <a:t>sizes</a:t>
            </a:r>
            <a:br>
              <a:rPr lang="en-US" altLang="zh-TW" dirty="0"/>
            </a:br>
            <a:r>
              <a:rPr lang="en-US" altLang="zh-TW" dirty="0"/>
              <a:t>opens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clicks</a:t>
            </a:r>
            <a:r>
              <a:rPr lang="zh-TW" altLang="en-US" dirty="0"/>
              <a:t> </a:t>
            </a:r>
            <a:r>
              <a:rPr lang="en-US" altLang="zh-TW" dirty="0"/>
              <a:t>are</a:t>
            </a:r>
            <a:r>
              <a:rPr lang="zh-TW" altLang="en-US" dirty="0"/>
              <a:t> </a:t>
            </a:r>
            <a:r>
              <a:rPr lang="en-US" altLang="zh-TW" dirty="0"/>
              <a:t>variant</a:t>
            </a:r>
            <a:r>
              <a:rPr lang="zh-TW" altLang="en-US" dirty="0"/>
              <a:t> </a:t>
            </a:r>
            <a:r>
              <a:rPr lang="en-US" altLang="zh-TW" dirty="0"/>
              <a:t>small(0.065,</a:t>
            </a:r>
            <a:r>
              <a:rPr lang="zh-TW" altLang="en-US" dirty="0"/>
              <a:t> </a:t>
            </a:r>
            <a:r>
              <a:rPr lang="en-US" altLang="zh-TW" dirty="0"/>
              <a:t>0.009)</a:t>
            </a:r>
            <a:br>
              <a:rPr lang="en-US" altLang="zh-TW" dirty="0"/>
            </a:br>
            <a:r>
              <a:rPr lang="en-US" altLang="zh-TW" dirty="0"/>
              <a:t>range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 err="1"/>
              <a:t>hhincome</a:t>
            </a:r>
            <a:r>
              <a:rPr lang="en-US" altLang="zh-TW" dirty="0"/>
              <a:t>=8052</a:t>
            </a:r>
            <a:br>
              <a:rPr lang="en-US" altLang="zh-TW" dirty="0"/>
            </a:br>
            <a:r>
              <a:rPr lang="en-US" altLang="zh-TW" dirty="0"/>
              <a:t>range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age=3.5</a:t>
            </a:r>
            <a:br>
              <a:rPr lang="en-US" altLang="zh-TW" dirty="0"/>
            </a:br>
            <a:r>
              <a:rPr lang="en-US" altLang="zh-TW" dirty="0" err="1"/>
              <a:t>hhwom</a:t>
            </a:r>
            <a:r>
              <a:rPr lang="en-US" altLang="zh-TW" dirty="0"/>
              <a:t>&gt;&gt;</a:t>
            </a:r>
            <a:r>
              <a:rPr lang="en-US" altLang="zh-TW" dirty="0" err="1"/>
              <a:t>hhmen</a:t>
            </a:r>
            <a:r>
              <a:rPr lang="zh-TW" altLang="en-US" dirty="0"/>
              <a:t> </a:t>
            </a:r>
            <a:r>
              <a:rPr lang="en-US" altLang="zh-TW" dirty="0"/>
              <a:t>(1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/>
              <a:t>=0.6)</a:t>
            </a:r>
            <a:br>
              <a:rPr lang="en-US" altLang="zh-TW" dirty="0"/>
            </a:br>
            <a:r>
              <a:rPr lang="en-US" altLang="zh-TW" dirty="0" err="1"/>
              <a:t>wom_dept_buy</a:t>
            </a:r>
            <a:r>
              <a:rPr lang="en-US" altLang="zh-TW" dirty="0"/>
              <a:t>&gt;&gt;</a:t>
            </a:r>
            <a:r>
              <a:rPr lang="en-US" altLang="zh-TW" dirty="0" err="1"/>
              <a:t>man_dept_buy</a:t>
            </a:r>
            <a:r>
              <a:rPr lang="zh-TW" altLang="en-US" dirty="0"/>
              <a:t> </a:t>
            </a:r>
            <a:r>
              <a:rPr lang="en-US" altLang="zh-TW" dirty="0"/>
              <a:t>(1</a:t>
            </a:r>
            <a:r>
              <a:rPr lang="en-US" altLang="zh-TW" baseline="30000" dirty="0"/>
              <a:t>st</a:t>
            </a:r>
            <a:r>
              <a:rPr lang="en-US" altLang="zh-TW" dirty="0"/>
              <a:t>-1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/>
              <a:t>=0.36)</a:t>
            </a:r>
            <a:br>
              <a:rPr lang="en-US" altLang="zh-TW" dirty="0"/>
            </a:br>
            <a:r>
              <a:rPr lang="en-US" altLang="zh-TW" dirty="0" err="1"/>
              <a:t>man_dept_buy</a:t>
            </a:r>
            <a:r>
              <a:rPr lang="en-US" altLang="zh-TW" dirty="0"/>
              <a:t>== </a:t>
            </a:r>
            <a:r>
              <a:rPr lang="en-US" altLang="zh-TW" dirty="0" err="1"/>
              <a:t>kids_dept_buy</a:t>
            </a:r>
            <a:br>
              <a:rPr lang="en-US" altLang="zh-TW" dirty="0"/>
            </a:br>
            <a:r>
              <a:rPr lang="en-US" altLang="zh-TW" dirty="0" err="1"/>
              <a:t>athletic_dept_buy</a:t>
            </a:r>
            <a:r>
              <a:rPr lang="en-US" altLang="zh-TW" dirty="0"/>
              <a:t>&gt; </a:t>
            </a:r>
            <a:r>
              <a:rPr lang="en-US" altLang="zh-TW" dirty="0" err="1"/>
              <a:t>wom_dept_buy</a:t>
            </a:r>
            <a:r>
              <a:rPr lang="zh-TW" altLang="en-US" dirty="0"/>
              <a:t> </a:t>
            </a:r>
            <a:r>
              <a:rPr lang="en-US" altLang="zh-TW" dirty="0"/>
              <a:t>(1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0.052)</a:t>
            </a:r>
            <a:r>
              <a:rPr lang="zh-TW" altLang="en-US" dirty="0"/>
              <a:t> </a:t>
            </a:r>
            <a:br>
              <a:rPr lang="en-US" altLang="zh-TW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431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>
            <a:extLst>
              <a:ext uri="{FF2B5EF4-FFF2-40B4-BE49-F238E27FC236}">
                <a16:creationId xmlns:a16="http://schemas.microsoft.com/office/drawing/2014/main" id="{7AB01343-2C7C-EF45-B88F-C361F4E19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700" y="902486"/>
            <a:ext cx="8610600" cy="495486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Number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of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Visit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in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each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month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D835E20B-890F-D648-A17A-3E8981E540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6" t="12210" r="12209" b="14743"/>
          <a:stretch/>
        </p:blipFill>
        <p:spPr>
          <a:xfrm>
            <a:off x="1169276" y="2444783"/>
            <a:ext cx="9853448" cy="272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20587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teddy bear sitting in front of a building&#10;&#10;Description automatically generated">
            <a:extLst>
              <a:ext uri="{FF2B5EF4-FFF2-40B4-BE49-F238E27FC236}">
                <a16:creationId xmlns:a16="http://schemas.microsoft.com/office/drawing/2014/main" id="{D274E6B8-E48E-0249-977B-03221BCFA09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3470" r="13470"/>
          <a:stretch>
            <a:fillRect/>
          </a:stretch>
        </p:blipFill>
        <p:spPr>
          <a:xfrm>
            <a:off x="6096001" y="1219148"/>
            <a:ext cx="4305300" cy="4419704"/>
          </a:xfrm>
        </p:spPr>
      </p:pic>
      <p:sp>
        <p:nvSpPr>
          <p:cNvPr id="5" name="TextBox 4"/>
          <p:cNvSpPr txBox="1"/>
          <p:nvPr/>
        </p:nvSpPr>
        <p:spPr>
          <a:xfrm>
            <a:off x="1790700" y="2358234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Coal for Christmas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0700" y="3717319"/>
            <a:ext cx="3684814" cy="10793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6</a:t>
            </a:r>
            <a:r>
              <a:rPr lang="en-US" altLang="zh-TW" sz="1200" baseline="300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Household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ncome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(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$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67128)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11.2%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less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likely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spend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on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kids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products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17.5%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less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likely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response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to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MARCOMs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Visiting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peaks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are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at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New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Year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and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Thanksgiving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 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AutoShape 1"/>
          <p:cNvSpPr>
            <a:spLocks/>
          </p:cNvSpPr>
          <p:nvPr/>
        </p:nvSpPr>
        <p:spPr bwMode="auto">
          <a:xfrm rot="16200000">
            <a:off x="7167840" y="2658247"/>
            <a:ext cx="3019687" cy="294152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 cap="flat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54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icture containing person&#10;&#10;Description automatically generated">
            <a:extLst>
              <a:ext uri="{FF2B5EF4-FFF2-40B4-BE49-F238E27FC236}">
                <a16:creationId xmlns:a16="http://schemas.microsoft.com/office/drawing/2014/main" id="{EAE26A6D-C3C6-1845-BF77-E146D34136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033" r="15033"/>
          <a:stretch>
            <a:fillRect/>
          </a:stretch>
        </p:blipFill>
        <p:spPr>
          <a:xfrm>
            <a:off x="4182438" y="0"/>
            <a:ext cx="8009562" cy="6858000"/>
          </a:xfrm>
        </p:spPr>
      </p:pic>
      <p:sp>
        <p:nvSpPr>
          <p:cNvPr id="8" name="TextBox 7"/>
          <p:cNvSpPr txBox="1"/>
          <p:nvPr/>
        </p:nvSpPr>
        <p:spPr>
          <a:xfrm>
            <a:off x="623381" y="1134191"/>
            <a:ext cx="149239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dirty="0">
                <a:latin typeface="Titillium Light" charset="0"/>
                <a:ea typeface="Titillium Light" charset="0"/>
                <a:cs typeface="Titillium Light" charset="0"/>
              </a:rPr>
              <a:t>Hood</a:t>
            </a:r>
            <a:r>
              <a:rPr lang="zh-TW" altLang="en-US" sz="2800" dirty="0">
                <a:latin typeface="Titillium Light" charset="0"/>
                <a:ea typeface="Titillium Light" charset="0"/>
                <a:cs typeface="Titillium Light" charset="0"/>
              </a:rPr>
              <a:t> </a:t>
            </a:r>
            <a:r>
              <a:rPr lang="en-US" altLang="zh-TW" sz="2800" dirty="0">
                <a:latin typeface="Titillium Light" charset="0"/>
                <a:ea typeface="Titillium Light" charset="0"/>
                <a:cs typeface="Titillium Light" charset="0"/>
              </a:rPr>
              <a:t>Rich</a:t>
            </a:r>
            <a:endParaRPr lang="en-US" sz="28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0EB5F9-4B82-604E-BD3A-BCDA8F1F6F3B}"/>
              </a:ext>
            </a:extLst>
          </p:cNvPr>
          <p:cNvCxnSpPr/>
          <p:nvPr/>
        </p:nvCxnSpPr>
        <p:spPr>
          <a:xfrm>
            <a:off x="623381" y="1707037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EAFBD26B-3E4E-2843-9200-888FDB5D0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205" y="872270"/>
            <a:ext cx="3295346" cy="34548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CC972B-E9F7-5043-A4B1-6A29C6591DB2}"/>
              </a:ext>
            </a:extLst>
          </p:cNvPr>
          <p:cNvSpPr txBox="1"/>
          <p:nvPr/>
        </p:nvSpPr>
        <p:spPr>
          <a:xfrm>
            <a:off x="497624" y="1848997"/>
            <a:ext cx="3684814" cy="10793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Fewest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Household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ncome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Youngest!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71%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more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likely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purchase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on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internet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Highest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chance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open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our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MARCOMs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687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</a:t>
            </a:r>
            <a:r>
              <a:rPr lang="en-US" dirty="0"/>
              <a:t>addy </a:t>
            </a:r>
            <a:r>
              <a:rPr lang="en-US" altLang="zh-TW" dirty="0"/>
              <a:t>D</a:t>
            </a:r>
            <a:r>
              <a:rPr lang="en-US" dirty="0"/>
              <a:t>aycare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08422" y="4689814"/>
            <a:ext cx="1754372" cy="24840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1.32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kids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at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home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96936" y="4689814"/>
            <a:ext cx="1754372" cy="52540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18.4%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less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likely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purchase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athletic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products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67435" y="4689814"/>
            <a:ext cx="1754372" cy="24840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Fewest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women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at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home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28316" y="4689814"/>
            <a:ext cx="1754372" cy="52540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Spend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most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on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endParaRPr lang="en-US" altLang="zh-TW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Men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products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8" name="Picture Placeholder 7" descr="A picture containing indoor, man&#10;&#10;Description automatically generated">
            <a:extLst>
              <a:ext uri="{FF2B5EF4-FFF2-40B4-BE49-F238E27FC236}">
                <a16:creationId xmlns:a16="http://schemas.microsoft.com/office/drawing/2014/main" id="{63BDAB99-77F9-F04F-99C8-5E1E9AD4361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9657" r="9657"/>
          <a:stretch>
            <a:fillRect/>
          </a:stretch>
        </p:blipFill>
        <p:spPr/>
      </p:pic>
      <p:pic>
        <p:nvPicPr>
          <p:cNvPr id="38" name="Picture Placeholder 37" descr="A person holding a baby&#10;&#10;Description automatically generated">
            <a:extLst>
              <a:ext uri="{FF2B5EF4-FFF2-40B4-BE49-F238E27FC236}">
                <a16:creationId xmlns:a16="http://schemas.microsoft.com/office/drawing/2014/main" id="{ADCA0C67-7D61-BB4A-8801-4663FDD2F5D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33205" r="9031"/>
          <a:stretch/>
        </p:blipFill>
        <p:spPr>
          <a:xfrm>
            <a:off x="6185204" y="2603343"/>
            <a:ext cx="1695193" cy="1651313"/>
          </a:xfrm>
        </p:spPr>
      </p:pic>
      <p:pic>
        <p:nvPicPr>
          <p:cNvPr id="42" name="Picture Placeholder 41" descr="A picture containing clock, dark, outdoor, screen&#10;&#10;Description automatically generated">
            <a:extLst>
              <a:ext uri="{FF2B5EF4-FFF2-40B4-BE49-F238E27FC236}">
                <a16:creationId xmlns:a16="http://schemas.microsoft.com/office/drawing/2014/main" id="{72D64BA1-7D8A-AA4F-8A3A-091963619BC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11490" r="11490"/>
          <a:stretch>
            <a:fillRect/>
          </a:stretch>
        </p:blipFill>
        <p:spPr/>
      </p:pic>
      <p:pic>
        <p:nvPicPr>
          <p:cNvPr id="40" name="Picture Placeholder 39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3E0A5F73-2664-8342-9E86-A61AC21B326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27769" r="277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43319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/>
        </p:nvSpPr>
        <p:spPr bwMode="auto">
          <a:xfrm rot="10003905">
            <a:off x="1750017" y="-264167"/>
            <a:ext cx="4890130" cy="476354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381000" cap="flat"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2700000" scaled="0"/>
            </a:gra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" name="Picture Placeholder 8" descr="A picture containing table, tree, indoor&#10;&#10;Description automatically generated">
            <a:extLst>
              <a:ext uri="{FF2B5EF4-FFF2-40B4-BE49-F238E27FC236}">
                <a16:creationId xmlns:a16="http://schemas.microsoft.com/office/drawing/2014/main" id="{FFB78F56-BF56-434C-89CF-E37B1A24A80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20624" r="16880"/>
          <a:stretch/>
        </p:blipFill>
        <p:spPr>
          <a:xfrm>
            <a:off x="1498060" y="0"/>
            <a:ext cx="5022350" cy="4519410"/>
          </a:xfrm>
        </p:spPr>
      </p:pic>
      <p:sp>
        <p:nvSpPr>
          <p:cNvPr id="5" name="AutoShape 1"/>
          <p:cNvSpPr>
            <a:spLocks/>
          </p:cNvSpPr>
          <p:nvPr/>
        </p:nvSpPr>
        <p:spPr bwMode="auto">
          <a:xfrm rot="8749278">
            <a:off x="4969936" y="-943228"/>
            <a:ext cx="3214223" cy="313102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 cap="flat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90494" y="3429000"/>
            <a:ext cx="419113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Mad Christmas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90494" y="4226439"/>
            <a:ext cx="3710806" cy="1541063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Visiting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peaks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are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around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Christmas</a:t>
            </a:r>
          </a:p>
          <a:p>
            <a:pPr marL="171450" indent="-171450">
              <a:lnSpc>
                <a:spcPct val="15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Spend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2</a:t>
            </a:r>
            <a:r>
              <a:rPr lang="en-US" altLang="zh-TW" sz="1200" baseline="300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nd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most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both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on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women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and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men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products</a:t>
            </a:r>
          </a:p>
          <a:p>
            <a:pPr marL="171450" indent="-171450">
              <a:lnSpc>
                <a:spcPct val="15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Average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spending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is,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again,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2</a:t>
            </a:r>
            <a:r>
              <a:rPr lang="en-US" altLang="zh-TW" sz="1200" baseline="300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nd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endParaRPr lang="en-US" altLang="zh-TW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  <a:p>
            <a:pPr marL="171450" indent="-171450">
              <a:lnSpc>
                <a:spcPct val="15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Spend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most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on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Internet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AF18A2-19E6-8743-ABDF-9E17F71F7AA3}"/>
              </a:ext>
            </a:extLst>
          </p:cNvPr>
          <p:cNvCxnSpPr/>
          <p:nvPr/>
        </p:nvCxnSpPr>
        <p:spPr>
          <a:xfrm>
            <a:off x="6690494" y="4073767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978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3F6707-DCDB-1547-BBBC-F39E635EFCF3}"/>
              </a:ext>
            </a:extLst>
          </p:cNvPr>
          <p:cNvSpPr txBox="1"/>
          <p:nvPr/>
        </p:nvSpPr>
        <p:spPr>
          <a:xfrm>
            <a:off x="1350456" y="3429000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Summer Fling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86C35-6AFC-B047-8648-1AF20DCCDB9E}"/>
              </a:ext>
            </a:extLst>
          </p:cNvPr>
          <p:cNvSpPr txBox="1"/>
          <p:nvPr/>
        </p:nvSpPr>
        <p:spPr>
          <a:xfrm>
            <a:off x="1350456" y="4295942"/>
            <a:ext cx="3684814" cy="13563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ALL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summer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months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are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their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visiting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peaks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Average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spending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is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highest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Per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item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price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is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highest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They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are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communicated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fewest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alpha val="8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D8DC10-4305-D440-8176-633DB7FDEA02}"/>
              </a:ext>
            </a:extLst>
          </p:cNvPr>
          <p:cNvCxnSpPr/>
          <p:nvPr/>
        </p:nvCxnSpPr>
        <p:spPr>
          <a:xfrm>
            <a:off x="1350456" y="4079037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10">
            <a:extLst>
              <a:ext uri="{FF2B5EF4-FFF2-40B4-BE49-F238E27FC236}">
                <a16:creationId xmlns:a16="http://schemas.microsoft.com/office/drawing/2014/main" id="{93477184-1277-2640-8BEE-F4773ABD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92863" y="0"/>
            <a:ext cx="8999137" cy="2919095"/>
          </a:xfrm>
          <a:custGeom>
            <a:avLst/>
            <a:gdLst>
              <a:gd name="connsiteX0" fmla="*/ 160403 w 8999137"/>
              <a:gd name="connsiteY0" fmla="*/ 0 h 4753614"/>
              <a:gd name="connsiteX1" fmla="*/ 8778621 w 8999137"/>
              <a:gd name="connsiteY1" fmla="*/ 0 h 4753614"/>
              <a:gd name="connsiteX2" fmla="*/ 8830686 w 8999137"/>
              <a:gd name="connsiteY2" fmla="*/ 125692 h 4753614"/>
              <a:gd name="connsiteX3" fmla="*/ 8956500 w 8999137"/>
              <a:gd name="connsiteY3" fmla="*/ 566655 h 4753614"/>
              <a:gd name="connsiteX4" fmla="*/ 8817116 w 8999137"/>
              <a:gd name="connsiteY4" fmla="*/ 1831562 h 4753614"/>
              <a:gd name="connsiteX5" fmla="*/ 8552543 w 8999137"/>
              <a:gd name="connsiteY5" fmla="*/ 2275779 h 4753614"/>
              <a:gd name="connsiteX6" fmla="*/ 8491828 w 8999137"/>
              <a:gd name="connsiteY6" fmla="*/ 2368359 h 4753614"/>
              <a:gd name="connsiteX7" fmla="*/ 8376572 w 8999137"/>
              <a:gd name="connsiteY7" fmla="*/ 2502201 h 4753614"/>
              <a:gd name="connsiteX8" fmla="*/ 8321049 w 8999137"/>
              <a:gd name="connsiteY8" fmla="*/ 2549147 h 4753614"/>
              <a:gd name="connsiteX9" fmla="*/ 7682953 w 8999137"/>
              <a:gd name="connsiteY9" fmla="*/ 3088875 h 4753614"/>
              <a:gd name="connsiteX10" fmla="*/ 6696654 w 8999137"/>
              <a:gd name="connsiteY10" fmla="*/ 3657691 h 4753614"/>
              <a:gd name="connsiteX11" fmla="*/ 5156343 w 8999137"/>
              <a:gd name="connsiteY11" fmla="*/ 4270617 h 4753614"/>
              <a:gd name="connsiteX12" fmla="*/ 3602413 w 8999137"/>
              <a:gd name="connsiteY12" fmla="*/ 4667581 h 4753614"/>
              <a:gd name="connsiteX13" fmla="*/ 2520156 w 8999137"/>
              <a:gd name="connsiteY13" fmla="*/ 4751840 h 4753614"/>
              <a:gd name="connsiteX14" fmla="*/ 1660932 w 8999137"/>
              <a:gd name="connsiteY14" fmla="*/ 4621890 h 4753614"/>
              <a:gd name="connsiteX15" fmla="*/ 1020188 w 8999137"/>
              <a:gd name="connsiteY15" fmla="*/ 4313553 h 4753614"/>
              <a:gd name="connsiteX16" fmla="*/ 922325 w 8999137"/>
              <a:gd name="connsiteY16" fmla="*/ 4246711 h 4753614"/>
              <a:gd name="connsiteX17" fmla="*/ 817674 w 8999137"/>
              <a:gd name="connsiteY17" fmla="*/ 4156590 h 4753614"/>
              <a:gd name="connsiteX18" fmla="*/ 796031 w 8999137"/>
              <a:gd name="connsiteY18" fmla="*/ 4129779 h 4753614"/>
              <a:gd name="connsiteX19" fmla="*/ 657178 w 8999137"/>
              <a:gd name="connsiteY19" fmla="*/ 3981342 h 4753614"/>
              <a:gd name="connsiteX20" fmla="*/ 254230 w 8999137"/>
              <a:gd name="connsiteY20" fmla="*/ 3292333 h 4753614"/>
              <a:gd name="connsiteX21" fmla="*/ 29210 w 8999137"/>
              <a:gd name="connsiteY21" fmla="*/ 2287638 h 4753614"/>
              <a:gd name="connsiteX22" fmla="*/ 18702 w 8999137"/>
              <a:gd name="connsiteY22" fmla="*/ 1167583 h 4753614"/>
              <a:gd name="connsiteX23" fmla="*/ 81464 w 8999137"/>
              <a:gd name="connsiteY23" fmla="*/ 522993 h 47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99137" h="4753614">
                <a:moveTo>
                  <a:pt x="160403" y="0"/>
                </a:moveTo>
                <a:lnTo>
                  <a:pt x="8778621" y="0"/>
                </a:lnTo>
                <a:lnTo>
                  <a:pt x="8830686" y="125692"/>
                </a:lnTo>
                <a:cubicBezTo>
                  <a:pt x="8884022" y="268426"/>
                  <a:pt x="8926868" y="415063"/>
                  <a:pt x="8956500" y="566655"/>
                </a:cubicBezTo>
                <a:cubicBezTo>
                  <a:pt x="9041356" y="1002437"/>
                  <a:pt x="9001882" y="1424828"/>
                  <a:pt x="8817116" y="1831562"/>
                </a:cubicBezTo>
                <a:cubicBezTo>
                  <a:pt x="8745505" y="1989377"/>
                  <a:pt x="8656388" y="2137016"/>
                  <a:pt x="8552543" y="2275779"/>
                </a:cubicBezTo>
                <a:cubicBezTo>
                  <a:pt x="8530503" y="2305272"/>
                  <a:pt x="8511944" y="2337209"/>
                  <a:pt x="8491828" y="2368359"/>
                </a:cubicBezTo>
                <a:lnTo>
                  <a:pt x="8376572" y="2502201"/>
                </a:lnTo>
                <a:cubicBezTo>
                  <a:pt x="8358065" y="2517851"/>
                  <a:pt x="8337899" y="2531525"/>
                  <a:pt x="8321049" y="2549147"/>
                </a:cubicBezTo>
                <a:cubicBezTo>
                  <a:pt x="8127505" y="2751181"/>
                  <a:pt x="7912204" y="2928481"/>
                  <a:pt x="7682953" y="3088875"/>
                </a:cubicBezTo>
                <a:cubicBezTo>
                  <a:pt x="7370941" y="3307068"/>
                  <a:pt x="7039450" y="3492693"/>
                  <a:pt x="6696654" y="3657691"/>
                </a:cubicBezTo>
                <a:cubicBezTo>
                  <a:pt x="6197909" y="3898611"/>
                  <a:pt x="5682077" y="4097043"/>
                  <a:pt x="5156343" y="4270617"/>
                </a:cubicBezTo>
                <a:cubicBezTo>
                  <a:pt x="4647318" y="4438419"/>
                  <a:pt x="4131460" y="4579103"/>
                  <a:pt x="3602413" y="4667581"/>
                </a:cubicBezTo>
                <a:cubicBezTo>
                  <a:pt x="3244135" y="4727203"/>
                  <a:pt x="2883679" y="4762083"/>
                  <a:pt x="2520156" y="4751840"/>
                </a:cubicBezTo>
                <a:cubicBezTo>
                  <a:pt x="2228356" y="4744000"/>
                  <a:pt x="1940786" y="4706579"/>
                  <a:pt x="1660932" y="4621890"/>
                </a:cubicBezTo>
                <a:cubicBezTo>
                  <a:pt x="1431364" y="4552181"/>
                  <a:pt x="1216374" y="4452545"/>
                  <a:pt x="1020188" y="4313553"/>
                </a:cubicBezTo>
                <a:cubicBezTo>
                  <a:pt x="987911" y="4290659"/>
                  <a:pt x="955143" y="4268980"/>
                  <a:pt x="922325" y="4246711"/>
                </a:cubicBezTo>
                <a:lnTo>
                  <a:pt x="817674" y="4156590"/>
                </a:lnTo>
                <a:cubicBezTo>
                  <a:pt x="810350" y="4147558"/>
                  <a:pt x="804158" y="4137871"/>
                  <a:pt x="796031" y="4129779"/>
                </a:cubicBezTo>
                <a:cubicBezTo>
                  <a:pt x="749835" y="4080201"/>
                  <a:pt x="701165" y="4032838"/>
                  <a:pt x="657178" y="3981342"/>
                </a:cubicBezTo>
                <a:cubicBezTo>
                  <a:pt x="480734" y="3776574"/>
                  <a:pt x="351112" y="3544049"/>
                  <a:pt x="254230" y="3292333"/>
                </a:cubicBezTo>
                <a:cubicBezTo>
                  <a:pt x="129680" y="2968869"/>
                  <a:pt x="63284" y="2631766"/>
                  <a:pt x="29210" y="2287638"/>
                </a:cubicBezTo>
                <a:cubicBezTo>
                  <a:pt x="-7988" y="1914676"/>
                  <a:pt x="-7577" y="1540890"/>
                  <a:pt x="18702" y="1167583"/>
                </a:cubicBezTo>
                <a:cubicBezTo>
                  <a:pt x="33799" y="951712"/>
                  <a:pt x="54828" y="736866"/>
                  <a:pt x="81464" y="52299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47890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C3E37FE-F426-7143-956A-E38CFAB7A3C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33764" r="33764"/>
          <a:stretch>
            <a:fillRect/>
          </a:stretch>
        </p:blipFill>
        <p:spPr>
          <a:xfrm>
            <a:off x="6002552" y="1507519"/>
            <a:ext cx="4305300" cy="4419600"/>
          </a:xfrm>
        </p:spPr>
      </p:pic>
      <p:sp>
        <p:nvSpPr>
          <p:cNvPr id="8" name="AutoShape 1"/>
          <p:cNvSpPr>
            <a:spLocks/>
          </p:cNvSpPr>
          <p:nvPr/>
        </p:nvSpPr>
        <p:spPr bwMode="auto">
          <a:xfrm rot="16200000">
            <a:off x="6502936" y="1198783"/>
            <a:ext cx="3304533" cy="368722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 cap="flat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B73367-B0B4-6C49-A24C-1FB0B4C33C79}"/>
              </a:ext>
            </a:extLst>
          </p:cNvPr>
          <p:cNvSpPr txBox="1"/>
          <p:nvPr/>
        </p:nvSpPr>
        <p:spPr>
          <a:xfrm>
            <a:off x="1208366" y="1960062"/>
            <a:ext cx="255467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800" dirty="0">
                <a:solidFill>
                  <a:schemeClr val="tx2"/>
                </a:solidFill>
                <a:latin typeface="Titillium Light" charset="0"/>
                <a:ea typeface="Titillium Light" charset="0"/>
                <a:cs typeface="Titillium Light" charset="0"/>
              </a:rPr>
              <a:t>Personal</a:t>
            </a:r>
            <a:r>
              <a:rPr lang="zh-TW" altLang="en-US" sz="2800" dirty="0">
                <a:solidFill>
                  <a:schemeClr val="tx2"/>
                </a:solidFill>
                <a:latin typeface="Titillium Light" charset="0"/>
                <a:ea typeface="Titillium Light" charset="0"/>
                <a:cs typeface="Titillium Light" charset="0"/>
              </a:rPr>
              <a:t> </a:t>
            </a:r>
            <a:r>
              <a:rPr lang="en-US" altLang="zh-TW" sz="2800" dirty="0">
                <a:solidFill>
                  <a:schemeClr val="tx2"/>
                </a:solidFill>
                <a:latin typeface="Titillium Light" charset="0"/>
                <a:ea typeface="Titillium Light" charset="0"/>
                <a:cs typeface="Titillium Light" charset="0"/>
              </a:rPr>
              <a:t>Shopper</a:t>
            </a:r>
            <a:endParaRPr lang="en-US" sz="2800" dirty="0">
              <a:solidFill>
                <a:schemeClr val="tx2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494B2A-D8CB-1F46-91D3-87ADE60404D2}"/>
              </a:ext>
            </a:extLst>
          </p:cNvPr>
          <p:cNvSpPr txBox="1"/>
          <p:nvPr/>
        </p:nvSpPr>
        <p:spPr>
          <a:xfrm>
            <a:off x="1208366" y="3338265"/>
            <a:ext cx="3662220" cy="13563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Highest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response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rate,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twice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higher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than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2</a:t>
            </a:r>
            <a:r>
              <a:rPr lang="en-US" altLang="zh-TW" sz="1200" baseline="300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nd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endParaRPr lang="en-US" altLang="zh-TW" sz="1200" dirty="0">
              <a:solidFill>
                <a:schemeClr val="tx1">
                  <a:alpha val="8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They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buy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most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various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sizes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(2.9)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Highest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total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transactions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and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items,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but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visit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fewest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No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obvious</a:t>
            </a:r>
            <a:r>
              <a:rPr lang="zh-TW" altLang="en-US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8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seasonality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alpha val="8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0716D3-967B-3D41-B8EB-6690CD3BED8E}"/>
              </a:ext>
            </a:extLst>
          </p:cNvPr>
          <p:cNvSpPr txBox="1"/>
          <p:nvPr/>
        </p:nvSpPr>
        <p:spPr>
          <a:xfrm>
            <a:off x="1208366" y="2802009"/>
            <a:ext cx="366222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TW" sz="2400" dirty="0">
                <a:latin typeface="Titillium Thin" charset="0"/>
                <a:ea typeface="Titillium Thin" charset="0"/>
                <a:cs typeface="Titillium Thin" charset="0"/>
              </a:rPr>
              <a:t>No.1 Spending</a:t>
            </a:r>
            <a:r>
              <a:rPr lang="zh-TW" altLang="en-US" sz="2400" dirty="0">
                <a:latin typeface="Titillium Thin" charset="0"/>
                <a:ea typeface="Titillium Thin" charset="0"/>
                <a:cs typeface="Titillium Thin" charset="0"/>
              </a:rPr>
              <a:t> </a:t>
            </a:r>
            <a:r>
              <a:rPr lang="en-US" altLang="zh-TW" sz="1200" dirty="0">
                <a:latin typeface="Titillium Thin" charset="0"/>
                <a:ea typeface="Titillium Thin" charset="0"/>
                <a:cs typeface="Titillium Thin" charset="0"/>
              </a:rPr>
              <a:t>in</a:t>
            </a:r>
            <a:r>
              <a:rPr lang="zh-TW" altLang="en-US" sz="1200" dirty="0">
                <a:latin typeface="Titillium Thin" charset="0"/>
                <a:ea typeface="Titillium Thin" charset="0"/>
                <a:cs typeface="Titillium Thin" charset="0"/>
              </a:rPr>
              <a:t> </a:t>
            </a:r>
            <a:r>
              <a:rPr lang="en-US" altLang="zh-TW" sz="1200" dirty="0">
                <a:latin typeface="Titillium Thin" charset="0"/>
                <a:ea typeface="Titillium Thin" charset="0"/>
                <a:cs typeface="Titillium Thin" charset="0"/>
              </a:rPr>
              <a:t>all</a:t>
            </a:r>
            <a:r>
              <a:rPr lang="zh-TW" altLang="en-US" sz="1200" dirty="0">
                <a:latin typeface="Titillium Thin" charset="0"/>
                <a:ea typeface="Titillium Thin" charset="0"/>
                <a:cs typeface="Titillium Thin" charset="0"/>
              </a:rPr>
              <a:t> </a:t>
            </a:r>
            <a:r>
              <a:rPr lang="en-US" altLang="zh-TW" sz="1200" dirty="0">
                <a:latin typeface="Titillium Thin" charset="0"/>
                <a:ea typeface="Titillium Thin" charset="0"/>
                <a:cs typeface="Titillium Thin" charset="0"/>
              </a:rPr>
              <a:t>categories,</a:t>
            </a:r>
            <a:r>
              <a:rPr lang="zh-TW" altLang="en-US" sz="1200" dirty="0">
                <a:latin typeface="Titillium Thin" charset="0"/>
                <a:ea typeface="Titillium Thin" charset="0"/>
                <a:cs typeface="Titillium Thin" charset="0"/>
              </a:rPr>
              <a:t> </a:t>
            </a:r>
            <a:r>
              <a:rPr lang="en-US" altLang="zh-TW" sz="1200" dirty="0">
                <a:latin typeface="Titillium Thin" charset="0"/>
                <a:ea typeface="Titillium Thin" charset="0"/>
                <a:cs typeface="Titillium Thin" charset="0"/>
              </a:rPr>
              <a:t>except</a:t>
            </a:r>
            <a:r>
              <a:rPr lang="zh-TW" altLang="en-US" sz="1200" dirty="0">
                <a:latin typeface="Titillium Thin" charset="0"/>
                <a:ea typeface="Titillium Thin" charset="0"/>
                <a:cs typeface="Titillium Thin" charset="0"/>
              </a:rPr>
              <a:t> </a:t>
            </a:r>
            <a:r>
              <a:rPr lang="en-US" altLang="zh-TW" sz="1200" dirty="0">
                <a:latin typeface="Titillium Thin" charset="0"/>
                <a:ea typeface="Titillium Thin" charset="0"/>
                <a:cs typeface="Titillium Thin" charset="0"/>
              </a:rPr>
              <a:t>men</a:t>
            </a:r>
            <a:endParaRPr lang="en-US" sz="1200" dirty="0">
              <a:latin typeface="Titillium Thin" charset="0"/>
              <a:ea typeface="Titillium Thin" charset="0"/>
              <a:cs typeface="Titillium Thin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AC29F3-9ADB-C84C-90EB-9BCE788A2001}"/>
              </a:ext>
            </a:extLst>
          </p:cNvPr>
          <p:cNvCxnSpPr>
            <a:cxnSpLocks/>
          </p:cNvCxnSpPr>
          <p:nvPr/>
        </p:nvCxnSpPr>
        <p:spPr>
          <a:xfrm>
            <a:off x="1208366" y="2564290"/>
            <a:ext cx="1483507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217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69067" y="2767923"/>
            <a:ext cx="765386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tx1">
                    <a:alpha val="68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Now,</a:t>
            </a:r>
            <a:r>
              <a:rPr lang="zh-TW" altLang="en-US" sz="2800" dirty="0">
                <a:solidFill>
                  <a:schemeClr val="tx1">
                    <a:alpha val="68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 </a:t>
            </a:r>
            <a:r>
              <a:rPr lang="en-US" altLang="zh-TW" sz="2800" dirty="0">
                <a:solidFill>
                  <a:schemeClr val="tx1">
                    <a:alpha val="68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which</a:t>
            </a:r>
            <a:r>
              <a:rPr lang="zh-TW" altLang="en-US" sz="2800" dirty="0">
                <a:solidFill>
                  <a:schemeClr val="tx1">
                    <a:alpha val="68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 </a:t>
            </a:r>
            <a:r>
              <a:rPr lang="en-US" altLang="zh-TW" sz="2800" dirty="0">
                <a:solidFill>
                  <a:schemeClr val="tx1">
                    <a:alpha val="68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segment</a:t>
            </a:r>
            <a:r>
              <a:rPr lang="zh-TW" altLang="en-US" sz="2800" dirty="0">
                <a:solidFill>
                  <a:schemeClr val="tx1">
                    <a:alpha val="68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 </a:t>
            </a:r>
            <a:r>
              <a:rPr lang="en-US" altLang="zh-TW" sz="2800" dirty="0">
                <a:solidFill>
                  <a:schemeClr val="tx1">
                    <a:alpha val="68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we</a:t>
            </a:r>
            <a:r>
              <a:rPr lang="zh-TW" altLang="en-US" sz="2800" dirty="0">
                <a:solidFill>
                  <a:schemeClr val="tx1">
                    <a:alpha val="68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 </a:t>
            </a:r>
            <a:r>
              <a:rPr lang="en-US" altLang="zh-TW" sz="2800" dirty="0">
                <a:solidFill>
                  <a:schemeClr val="tx1">
                    <a:alpha val="68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are</a:t>
            </a:r>
            <a:r>
              <a:rPr lang="zh-TW" altLang="en-US" sz="2800" dirty="0">
                <a:solidFill>
                  <a:schemeClr val="tx1">
                    <a:alpha val="68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 </a:t>
            </a:r>
            <a:r>
              <a:rPr lang="en-US" altLang="zh-TW" sz="2800" dirty="0">
                <a:solidFill>
                  <a:schemeClr val="tx1">
                    <a:alpha val="68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going</a:t>
            </a:r>
            <a:r>
              <a:rPr lang="zh-TW" altLang="en-US" sz="2800" dirty="0">
                <a:solidFill>
                  <a:schemeClr val="tx1">
                    <a:alpha val="68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 </a:t>
            </a:r>
            <a:r>
              <a:rPr lang="en-US" altLang="zh-TW" sz="2800" dirty="0">
                <a:solidFill>
                  <a:schemeClr val="tx1">
                    <a:alpha val="68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to</a:t>
            </a:r>
            <a:r>
              <a:rPr lang="zh-TW" altLang="en-US" sz="2800" dirty="0">
                <a:solidFill>
                  <a:schemeClr val="tx1">
                    <a:alpha val="68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 </a:t>
            </a:r>
            <a:r>
              <a:rPr lang="en-US" altLang="zh-TW" sz="2800" dirty="0">
                <a:solidFill>
                  <a:schemeClr val="tx1">
                    <a:alpha val="68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attack?</a:t>
            </a:r>
            <a:endParaRPr lang="en-US" sz="2800" dirty="0">
              <a:solidFill>
                <a:schemeClr val="tx1">
                  <a:alpha val="68000"/>
                </a:schemeClr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30052" y="1372379"/>
            <a:ext cx="2931896" cy="353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800" b="1" spc="200" dirty="0">
                <a:latin typeface="Titillium" charset="0"/>
                <a:ea typeface="Titillium" charset="0"/>
                <a:cs typeface="Titillium" charset="0"/>
              </a:rPr>
              <a:t>Be</a:t>
            </a:r>
            <a:r>
              <a:rPr lang="zh-TW" altLang="en-US" sz="2800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2800" b="1" spc="200" dirty="0">
                <a:latin typeface="Titillium" charset="0"/>
                <a:ea typeface="Titillium" charset="0"/>
                <a:cs typeface="Titillium" charset="0"/>
              </a:rPr>
              <a:t>My</a:t>
            </a:r>
            <a:r>
              <a:rPr lang="zh-TW" altLang="en-US" sz="2800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2800" b="1" spc="200" dirty="0">
                <a:latin typeface="Titillium" charset="0"/>
                <a:ea typeface="Titillium" charset="0"/>
                <a:cs typeface="Titillium" charset="0"/>
              </a:rPr>
              <a:t>Valentine!</a:t>
            </a:r>
            <a:endParaRPr lang="en-US" sz="28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18814" y="1725681"/>
            <a:ext cx="1754372" cy="20698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spc="300" dirty="0">
                <a:latin typeface="Titillium" charset="0"/>
                <a:ea typeface="Titillium" charset="0"/>
                <a:cs typeface="Titillium" charset="0"/>
              </a:rPr>
              <a:t>Target</a:t>
            </a:r>
            <a:r>
              <a:rPr lang="zh-TW" altLang="en-US" sz="1000" spc="3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000" spc="300" dirty="0">
                <a:latin typeface="Titillium" charset="0"/>
                <a:ea typeface="Titillium" charset="0"/>
                <a:cs typeface="Titillium" charset="0"/>
              </a:rPr>
              <a:t>Segment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29112" y="2101067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CE9FA91-97C6-2B4F-9864-EB7A02F9A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935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3733" y="3217965"/>
            <a:ext cx="2668215" cy="401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96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>
            <a:spLocks/>
          </p:cNvSpPr>
          <p:nvPr/>
        </p:nvSpPr>
        <p:spPr bwMode="auto">
          <a:xfrm>
            <a:off x="7985905" y="762000"/>
            <a:ext cx="2415395" cy="241539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20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AutoShape 3"/>
          <p:cNvSpPr>
            <a:spLocks/>
          </p:cNvSpPr>
          <p:nvPr/>
        </p:nvSpPr>
        <p:spPr bwMode="auto">
          <a:xfrm>
            <a:off x="5555904" y="1900130"/>
            <a:ext cx="2922628" cy="292262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67651" y="2295384"/>
            <a:ext cx="2489911" cy="222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36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2</a:t>
            </a:r>
            <a:r>
              <a:rPr lang="en-US" altLang="zh-TW" sz="3600" b="1" spc="200" baseline="300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nd</a:t>
            </a:r>
          </a:p>
          <a:p>
            <a:pPr algn="ctr">
              <a:lnSpc>
                <a:spcPct val="80000"/>
              </a:lnSpc>
            </a:pPr>
            <a:r>
              <a:rPr lang="zh-TW" altLang="en-US" sz="24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24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Items</a:t>
            </a:r>
            <a:r>
              <a:rPr lang="zh-TW" altLang="en-US" sz="24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24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#</a:t>
            </a:r>
          </a:p>
          <a:p>
            <a:pPr algn="ctr">
              <a:lnSpc>
                <a:spcPct val="80000"/>
              </a:lnSpc>
            </a:pPr>
            <a:r>
              <a:rPr lang="en-US" altLang="zh-TW" sz="24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Transactions</a:t>
            </a:r>
            <a:r>
              <a:rPr lang="zh-TW" altLang="en-US" sz="24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24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#</a:t>
            </a:r>
          </a:p>
          <a:p>
            <a:pPr algn="ctr">
              <a:lnSpc>
                <a:spcPct val="80000"/>
              </a:lnSpc>
            </a:pPr>
            <a:r>
              <a:rPr lang="en-US" altLang="zh-TW" sz="2400" b="1" spc="200" dirty="0" err="1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AccessoriesDept</a:t>
            </a:r>
            <a:endParaRPr lang="en-US" altLang="zh-TW" sz="2400" b="1" spc="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algn="ctr">
              <a:lnSpc>
                <a:spcPct val="80000"/>
              </a:lnSpc>
            </a:pPr>
            <a:r>
              <a:rPr lang="en-US" altLang="zh-TW" sz="2400" b="1" spc="200" dirty="0" err="1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AthleticDept</a:t>
            </a:r>
            <a:endParaRPr lang="en-US" altLang="zh-TW" sz="2400" b="1" spc="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algn="ctr">
              <a:lnSpc>
                <a:spcPct val="80000"/>
              </a:lnSpc>
            </a:pPr>
            <a:r>
              <a:rPr lang="en-US" altLang="zh-TW" sz="2400" b="1" spc="200" dirty="0" err="1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KidsDept</a:t>
            </a:r>
            <a:endParaRPr lang="en-US" altLang="zh-TW" sz="2400" b="1" spc="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algn="ctr">
              <a:lnSpc>
                <a:spcPct val="80000"/>
              </a:lnSpc>
            </a:pPr>
            <a:endParaRPr lang="en-US" sz="2400" b="1" spc="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Shape 3624"/>
          <p:cNvSpPr/>
          <p:nvPr/>
        </p:nvSpPr>
        <p:spPr>
          <a:xfrm>
            <a:off x="4494127" y="1417554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01338" y="1512175"/>
            <a:ext cx="2248209" cy="353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800" b="1" spc="200" dirty="0">
                <a:latin typeface="Titillium" charset="0"/>
                <a:ea typeface="Titillium" charset="0"/>
                <a:cs typeface="Titillium" charset="0"/>
              </a:rPr>
              <a:t>Not</a:t>
            </a:r>
            <a:r>
              <a:rPr lang="zh-TW" altLang="en-US" sz="2800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2800" b="1" spc="200" dirty="0">
                <a:latin typeface="Titillium" charset="0"/>
                <a:ea typeface="Titillium" charset="0"/>
                <a:cs typeface="Titillium" charset="0"/>
              </a:rPr>
              <a:t>Online</a:t>
            </a:r>
            <a:endParaRPr lang="en-US" sz="28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9849" y="1889518"/>
            <a:ext cx="2431189" cy="20685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Only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20%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of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chance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shopping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Online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AutoShape 3"/>
          <p:cNvSpPr>
            <a:spLocks/>
          </p:cNvSpPr>
          <p:nvPr/>
        </p:nvSpPr>
        <p:spPr bwMode="auto">
          <a:xfrm>
            <a:off x="7985905" y="3680608"/>
            <a:ext cx="2415395" cy="241539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20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972257" y="4270669"/>
            <a:ext cx="2560271" cy="4961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800" b="1" spc="200" dirty="0">
                <a:latin typeface="Titillium" charset="0"/>
                <a:ea typeface="Titillium" charset="0"/>
                <a:cs typeface="Titillium" charset="0"/>
              </a:rPr>
              <a:t>34.5</a:t>
            </a:r>
          </a:p>
          <a:p>
            <a:pPr algn="ctr">
              <a:lnSpc>
                <a:spcPct val="80000"/>
              </a:lnSpc>
            </a:pPr>
            <a:r>
              <a:rPr lang="en-US" altLang="zh-TW" sz="1200" b="1" spc="200" dirty="0">
                <a:latin typeface="Titillium" charset="0"/>
                <a:ea typeface="Titillium" charset="0"/>
                <a:cs typeface="Titillium" charset="0"/>
              </a:rPr>
              <a:t>Average</a:t>
            </a:r>
            <a:r>
              <a:rPr lang="zh-TW" altLang="en-US" sz="1200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b="1" spc="200" dirty="0">
                <a:latin typeface="Titillium" charset="0"/>
                <a:ea typeface="Titillium" charset="0"/>
                <a:cs typeface="Titillium" charset="0"/>
              </a:rPr>
              <a:t>Age</a:t>
            </a:r>
            <a:r>
              <a:rPr lang="zh-TW" altLang="en-US" sz="1200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1785" y="2439439"/>
            <a:ext cx="3958172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TW" sz="3600" dirty="0">
                <a:latin typeface="Titillium Light" charset="0"/>
                <a:ea typeface="Titillium Light" charset="0"/>
                <a:cs typeface="Titillium Light" charset="0"/>
              </a:rPr>
              <a:t>Who’s</a:t>
            </a:r>
            <a:r>
              <a:rPr lang="zh-TW" altLang="en-US" sz="3600" dirty="0">
                <a:latin typeface="Titillium Light" charset="0"/>
                <a:ea typeface="Titillium Light" charset="0"/>
                <a:cs typeface="Titillium Light" charset="0"/>
              </a:rPr>
              <a:t> </a:t>
            </a:r>
            <a:r>
              <a:rPr lang="en-US" altLang="zh-TW" sz="3600" dirty="0">
                <a:latin typeface="Titillium Light" charset="0"/>
                <a:ea typeface="Titillium Light" charset="0"/>
                <a:cs typeface="Titillium Light" charset="0"/>
              </a:rPr>
              <a:t>SHE?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1176551" y="3010341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91A1FB1-668C-5440-968B-F2048962FCA7}"/>
              </a:ext>
            </a:extLst>
          </p:cNvPr>
          <p:cNvSpPr txBox="1"/>
          <p:nvPr/>
        </p:nvSpPr>
        <p:spPr>
          <a:xfrm>
            <a:off x="7945309" y="4888304"/>
            <a:ext cx="2560271" cy="4961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800" b="1" spc="200" dirty="0">
                <a:latin typeface="Titillium" charset="0"/>
                <a:ea typeface="Titillium" charset="0"/>
                <a:cs typeface="Titillium" charset="0"/>
              </a:rPr>
              <a:t>1.32</a:t>
            </a:r>
          </a:p>
          <a:p>
            <a:pPr algn="ctr">
              <a:lnSpc>
                <a:spcPct val="80000"/>
              </a:lnSpc>
            </a:pPr>
            <a:r>
              <a:rPr lang="en-US" altLang="zh-TW" sz="1200" b="1" spc="200" dirty="0">
                <a:latin typeface="Titillium" charset="0"/>
                <a:ea typeface="Titillium" charset="0"/>
                <a:cs typeface="Titillium" charset="0"/>
              </a:rPr>
              <a:t>Average</a:t>
            </a:r>
            <a:r>
              <a:rPr lang="zh-TW" altLang="en-US" sz="1200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b="1" spc="200" dirty="0">
                <a:latin typeface="Titillium" charset="0"/>
                <a:ea typeface="Titillium" charset="0"/>
                <a:cs typeface="Titillium" charset="0"/>
              </a:rPr>
              <a:t>Kids</a:t>
            </a:r>
            <a:r>
              <a:rPr lang="zh-TW" altLang="en-US" sz="1200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b="1" spc="200" dirty="0">
                <a:latin typeface="Titillium" charset="0"/>
                <a:ea typeface="Titillium" charset="0"/>
                <a:cs typeface="Titillium" charset="0"/>
              </a:rPr>
              <a:t>at</a:t>
            </a:r>
            <a:r>
              <a:rPr lang="zh-TW" altLang="en-US" sz="1200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b="1" spc="200" dirty="0">
                <a:latin typeface="Titillium" charset="0"/>
                <a:ea typeface="Titillium" charset="0"/>
                <a:cs typeface="Titillium" charset="0"/>
              </a:rPr>
              <a:t>home</a:t>
            </a:r>
            <a:r>
              <a:rPr lang="zh-TW" altLang="en-US" sz="1200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F3CB02-E9CA-BD48-8C1E-4E96CE76974F}"/>
              </a:ext>
            </a:extLst>
          </p:cNvPr>
          <p:cNvSpPr txBox="1"/>
          <p:nvPr/>
        </p:nvSpPr>
        <p:spPr>
          <a:xfrm>
            <a:off x="8068125" y="2167573"/>
            <a:ext cx="2248209" cy="353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800" b="1" spc="200" dirty="0">
                <a:latin typeface="Titillium" charset="0"/>
                <a:ea typeface="Titillium" charset="0"/>
                <a:cs typeface="Titillium" charset="0"/>
              </a:rPr>
              <a:t>Share</a:t>
            </a:r>
            <a:r>
              <a:rPr lang="zh-TW" altLang="en-US" sz="2800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2800" b="1" spc="200" dirty="0">
                <a:latin typeface="Titillium" charset="0"/>
                <a:ea typeface="Titillium" charset="0"/>
                <a:cs typeface="Titillium" charset="0"/>
              </a:rPr>
              <a:t>Joy</a:t>
            </a:r>
            <a:endParaRPr lang="en-US" sz="28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12D0BC-5075-F547-8642-250D412AB6EE}"/>
              </a:ext>
            </a:extLst>
          </p:cNvPr>
          <p:cNvSpPr txBox="1"/>
          <p:nvPr/>
        </p:nvSpPr>
        <p:spPr>
          <a:xfrm>
            <a:off x="8009849" y="2520875"/>
            <a:ext cx="2431189" cy="20685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Buy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2.56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unique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sizes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ED1084-B190-2148-BEF1-1E7E5DBB2AA3}"/>
              </a:ext>
            </a:extLst>
          </p:cNvPr>
          <p:cNvSpPr txBox="1"/>
          <p:nvPr/>
        </p:nvSpPr>
        <p:spPr>
          <a:xfrm>
            <a:off x="991785" y="3565841"/>
            <a:ext cx="372828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36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" charset="0"/>
                <a:ea typeface="Titillium" charset="0"/>
                <a:cs typeface="Titillium" charset="0"/>
              </a:rPr>
              <a:t>10.5</a:t>
            </a:r>
            <a:r>
              <a:rPr lang="en-US" sz="36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" charset="0"/>
                <a:ea typeface="Titillium" charset="0"/>
                <a:cs typeface="Titillium" charset="0"/>
              </a:rPr>
              <a:t>%</a:t>
            </a:r>
            <a:r>
              <a:rPr lang="zh-TW" altLang="en-US" sz="36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" charset="0"/>
                <a:ea typeface="Titillium" charset="0"/>
                <a:cs typeface="Titillium" charset="0"/>
              </a:rPr>
              <a:t>of</a:t>
            </a:r>
            <a:r>
              <a:rPr lang="zh-TW" alt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" charset="0"/>
                <a:ea typeface="Titillium" charset="0"/>
                <a:cs typeface="Titillium" charset="0"/>
              </a:rPr>
              <a:t>customer</a:t>
            </a:r>
            <a:r>
              <a:rPr lang="zh-TW" alt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" charset="0"/>
                <a:ea typeface="Titillium" charset="0"/>
                <a:cs typeface="Titillium" charset="0"/>
              </a:rPr>
              <a:t>population</a:t>
            </a:r>
            <a:r>
              <a:rPr lang="zh-TW" altLang="en-US" sz="36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" charset="0"/>
                <a:ea typeface="Titillium" charset="0"/>
                <a:cs typeface="Titillium" charset="0"/>
              </a:rPr>
              <a:t> </a:t>
            </a:r>
            <a:endParaRPr lang="en-US" sz="3600" dirty="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9222A4-A25B-5343-AE48-61BB9F85FF94}"/>
              </a:ext>
            </a:extLst>
          </p:cNvPr>
          <p:cNvSpPr txBox="1"/>
          <p:nvPr/>
        </p:nvSpPr>
        <p:spPr>
          <a:xfrm>
            <a:off x="999296" y="4188467"/>
            <a:ext cx="444222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sz="3600" dirty="0">
                <a:gradFill>
                  <a:gsLst>
                    <a:gs pos="0">
                      <a:srgbClr val="00B050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Titillium" charset="0"/>
                <a:ea typeface="Titillium" charset="0"/>
                <a:cs typeface="Titillium" charset="0"/>
              </a:rPr>
              <a:t>11.13</a:t>
            </a:r>
            <a:r>
              <a:rPr lang="en-US" sz="3600" dirty="0">
                <a:gradFill>
                  <a:gsLst>
                    <a:gs pos="0">
                      <a:srgbClr val="00B050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Titillium" charset="0"/>
                <a:ea typeface="Titillium" charset="0"/>
                <a:cs typeface="Titillium" charset="0"/>
              </a:rPr>
              <a:t>%</a:t>
            </a:r>
            <a:r>
              <a:rPr lang="zh-TW" altLang="en-US" sz="3600" dirty="0">
                <a:gradFill>
                  <a:gsLst>
                    <a:gs pos="0">
                      <a:srgbClr val="00B050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dirty="0">
                <a:gradFill>
                  <a:gsLst>
                    <a:gs pos="0">
                      <a:srgbClr val="00B050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Titillium" charset="0"/>
                <a:ea typeface="Titillium" charset="0"/>
                <a:cs typeface="Titillium" charset="0"/>
              </a:rPr>
              <a:t>of</a:t>
            </a:r>
            <a:r>
              <a:rPr lang="zh-TW" altLang="en-US" dirty="0">
                <a:gradFill>
                  <a:gsLst>
                    <a:gs pos="0">
                      <a:srgbClr val="00B050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Titillium" charset="0"/>
                <a:ea typeface="Titillium" charset="0"/>
                <a:cs typeface="Titillium" charset="0"/>
              </a:rPr>
              <a:t>  </a:t>
            </a:r>
            <a:r>
              <a:rPr lang="en-US" altLang="zh-TW" dirty="0">
                <a:gradFill>
                  <a:gsLst>
                    <a:gs pos="0">
                      <a:srgbClr val="00B050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Titillium" charset="0"/>
                <a:ea typeface="Titillium" charset="0"/>
                <a:cs typeface="Titillium" charset="0"/>
              </a:rPr>
              <a:t>total</a:t>
            </a:r>
            <a:r>
              <a:rPr lang="zh-TW" altLang="en-US" dirty="0">
                <a:gradFill>
                  <a:gsLst>
                    <a:gs pos="0">
                      <a:srgbClr val="00B050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dirty="0">
                <a:gradFill>
                  <a:gsLst>
                    <a:gs pos="0">
                      <a:srgbClr val="00B050"/>
                    </a:gs>
                    <a:gs pos="100000">
                      <a:srgbClr val="0070C0"/>
                    </a:gs>
                  </a:gsLst>
                  <a:lin ang="2700000" scaled="0"/>
                </a:gradFill>
                <a:latin typeface="Titillium" charset="0"/>
                <a:ea typeface="Titillium" charset="0"/>
                <a:cs typeface="Titillium" charset="0"/>
              </a:rPr>
              <a:t>sales</a:t>
            </a:r>
            <a:endParaRPr lang="en-US" dirty="0">
              <a:gradFill>
                <a:gsLst>
                  <a:gs pos="0">
                    <a:srgbClr val="00B050"/>
                  </a:gs>
                  <a:gs pos="100000">
                    <a:srgbClr val="0070C0"/>
                  </a:gs>
                </a:gsLst>
                <a:lin ang="2700000" scaled="0"/>
              </a:gra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9D3D1C-A38D-BC46-BBE6-E827031F9B8B}"/>
              </a:ext>
            </a:extLst>
          </p:cNvPr>
          <p:cNvSpPr txBox="1"/>
          <p:nvPr/>
        </p:nvSpPr>
        <p:spPr>
          <a:xfrm>
            <a:off x="999296" y="4811093"/>
            <a:ext cx="56195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They</a:t>
            </a:r>
            <a:r>
              <a:rPr lang="zh-TW" altLang="en-US" dirty="0"/>
              <a:t> </a:t>
            </a:r>
            <a:r>
              <a:rPr lang="en-US" altLang="zh-TW" dirty="0"/>
              <a:t>are</a:t>
            </a:r>
            <a:r>
              <a:rPr lang="zh-TW" altLang="en-US" dirty="0"/>
              <a:t> </a:t>
            </a:r>
            <a:r>
              <a:rPr lang="en-US" altLang="zh-TW" dirty="0"/>
              <a:t>wealthy</a:t>
            </a:r>
            <a:r>
              <a:rPr lang="zh-TW" altLang="en-US" dirty="0"/>
              <a:t> </a:t>
            </a:r>
            <a:r>
              <a:rPr lang="en-US" dirty="0"/>
              <a:t>millennial mom</a:t>
            </a:r>
            <a:r>
              <a:rPr lang="en-US" altLang="zh-TW" dirty="0"/>
              <a:t>s,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spending</a:t>
            </a:r>
            <a:r>
              <a:rPr lang="zh-TW" altLang="en-US" dirty="0"/>
              <a:t> </a:t>
            </a:r>
            <a:r>
              <a:rPr lang="en-US" altLang="zh-TW" dirty="0"/>
              <a:t>big</a:t>
            </a:r>
            <a:r>
              <a:rPr lang="zh-TW" altLang="en-US" dirty="0"/>
              <a:t> </a:t>
            </a:r>
            <a:r>
              <a:rPr lang="en-US" altLang="zh-TW" dirty="0"/>
              <a:t>ticket</a:t>
            </a:r>
            <a:r>
              <a:rPr lang="zh-TW" altLang="en-US" dirty="0"/>
              <a:t> </a:t>
            </a:r>
            <a:r>
              <a:rPr lang="en-US" altLang="zh-TW" dirty="0"/>
              <a:t>on</a:t>
            </a:r>
            <a:r>
              <a:rPr lang="zh-TW" altLang="en-US" dirty="0"/>
              <a:t> </a:t>
            </a:r>
            <a:r>
              <a:rPr lang="en-US" altLang="zh-TW" dirty="0"/>
              <a:t>their</a:t>
            </a:r>
            <a:r>
              <a:rPr lang="zh-TW" altLang="en-US" dirty="0"/>
              <a:t> </a:t>
            </a:r>
            <a:r>
              <a:rPr lang="en-US" altLang="zh-TW" dirty="0"/>
              <a:t>life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kids.</a:t>
            </a:r>
          </a:p>
          <a:p>
            <a:endParaRPr lang="en-US" dirty="0"/>
          </a:p>
          <a:p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are</a:t>
            </a:r>
            <a:r>
              <a:rPr lang="zh-TW" altLang="en-US" dirty="0"/>
              <a:t> </a:t>
            </a:r>
            <a:r>
              <a:rPr lang="en-US" altLang="zh-TW" dirty="0"/>
              <a:t>fully</a:t>
            </a:r>
            <a:r>
              <a:rPr lang="zh-TW" altLang="en-US" dirty="0"/>
              <a:t> </a:t>
            </a:r>
            <a:r>
              <a:rPr lang="en-US" altLang="zh-TW" dirty="0"/>
              <a:t>potential</a:t>
            </a:r>
            <a:r>
              <a:rPr lang="zh-TW" altLang="en-US" dirty="0"/>
              <a:t> </a:t>
            </a:r>
            <a:r>
              <a:rPr lang="en-US" altLang="zh-TW" dirty="0"/>
              <a:t>since</a:t>
            </a:r>
            <a:r>
              <a:rPr lang="zh-TW" altLang="en-US" dirty="0"/>
              <a:t> </a:t>
            </a:r>
            <a:r>
              <a:rPr lang="en-US" altLang="zh-TW" dirty="0"/>
              <a:t>they</a:t>
            </a:r>
            <a:r>
              <a:rPr lang="zh-TW" altLang="en-US" dirty="0"/>
              <a:t> </a:t>
            </a:r>
            <a:r>
              <a:rPr lang="en-US" altLang="zh-TW" dirty="0"/>
              <a:t>share</a:t>
            </a:r>
            <a:r>
              <a:rPr lang="zh-TW" altLang="en-US" dirty="0"/>
              <a:t> </a:t>
            </a:r>
            <a:r>
              <a:rPr lang="en-US" altLang="zh-TW" dirty="0"/>
              <a:t>so</a:t>
            </a:r>
            <a:r>
              <a:rPr lang="zh-TW" altLang="en-US" dirty="0"/>
              <a:t> </a:t>
            </a:r>
            <a:r>
              <a:rPr lang="en-US" altLang="zh-TW" dirty="0"/>
              <a:t>much</a:t>
            </a:r>
            <a:r>
              <a:rPr lang="zh-TW" altLang="en-US" dirty="0"/>
              <a:t> </a:t>
            </a:r>
            <a:r>
              <a:rPr lang="en-US" altLang="zh-TW" dirty="0"/>
              <a:t>similarity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/>
              <a:t>Personal</a:t>
            </a:r>
            <a:r>
              <a:rPr lang="zh-TW" altLang="en-US" dirty="0"/>
              <a:t> </a:t>
            </a:r>
            <a:r>
              <a:rPr lang="en-US" altLang="zh-TW" dirty="0"/>
              <a:t>Shopper</a:t>
            </a:r>
            <a:r>
              <a:rPr lang="zh-TW" altLang="en-US" dirty="0"/>
              <a:t> </a:t>
            </a:r>
            <a:r>
              <a:rPr lang="en-US" altLang="zh-TW" dirty="0"/>
              <a:t>as</a:t>
            </a:r>
            <a:r>
              <a:rPr lang="zh-TW" altLang="en-US" dirty="0"/>
              <a:t> </a:t>
            </a:r>
            <a:r>
              <a:rPr lang="en-US" altLang="zh-TW" dirty="0"/>
              <a:t>far</a:t>
            </a:r>
            <a:r>
              <a:rPr lang="zh-TW" altLang="en-US" dirty="0"/>
              <a:t> </a:t>
            </a:r>
            <a:r>
              <a:rPr lang="en-US" altLang="zh-TW" dirty="0"/>
              <a:t>as</a:t>
            </a:r>
            <a:r>
              <a:rPr lang="zh-TW" altLang="en-US" dirty="0"/>
              <a:t> </a:t>
            </a:r>
            <a:r>
              <a:rPr lang="en-US" altLang="zh-TW" dirty="0"/>
              <a:t>buying</a:t>
            </a:r>
            <a:r>
              <a:rPr lang="zh-TW" altLang="en-US" dirty="0"/>
              <a:t> </a:t>
            </a:r>
            <a:r>
              <a:rPr lang="en-US" altLang="zh-TW" dirty="0"/>
              <a:t>behavior.</a:t>
            </a:r>
            <a:r>
              <a:rPr lang="zh-TW" altLang="en-US" dirty="0"/>
              <a:t>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37255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/>
          <p:cNvSpPr>
            <a:spLocks/>
          </p:cNvSpPr>
          <p:nvPr/>
        </p:nvSpPr>
        <p:spPr bwMode="auto">
          <a:xfrm>
            <a:off x="-828672" y="1792768"/>
            <a:ext cx="3353197" cy="362902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>
                  <a:alpha val="60000"/>
                </a:schemeClr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>
            <a:off x="67656" y="2678384"/>
            <a:ext cx="1558694" cy="168690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48" y="3085921"/>
            <a:ext cx="1558694" cy="1042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2800" b="1" spc="200" dirty="0">
                <a:latin typeface="Titillium" charset="0"/>
                <a:ea typeface="Titillium" charset="0"/>
                <a:cs typeface="Titillium" charset="0"/>
              </a:rPr>
              <a:t>Strategy</a:t>
            </a:r>
          </a:p>
          <a:p>
            <a:pPr algn="ctr">
              <a:lnSpc>
                <a:spcPct val="80000"/>
              </a:lnSpc>
            </a:pPr>
            <a:r>
              <a:rPr lang="en-US" altLang="zh-TW" sz="2800" b="1" spc="200" dirty="0">
                <a:latin typeface="Titillium" charset="0"/>
                <a:ea typeface="Titillium" charset="0"/>
                <a:cs typeface="Titillium" charset="0"/>
              </a:rPr>
              <a:t>&amp;</a:t>
            </a:r>
          </a:p>
          <a:p>
            <a:pPr algn="ctr">
              <a:lnSpc>
                <a:spcPct val="80000"/>
              </a:lnSpc>
            </a:pPr>
            <a:r>
              <a:rPr lang="en-US" altLang="zh-TW" sz="2800" b="1" spc="200" dirty="0">
                <a:latin typeface="Titillium" charset="0"/>
                <a:ea typeface="Titillium" charset="0"/>
                <a:cs typeface="Titillium" charset="0"/>
              </a:rPr>
              <a:t>Return</a:t>
            </a:r>
            <a:endParaRPr lang="en-US" sz="28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B2571B-0941-EE40-A847-DB0FE26601FD}"/>
              </a:ext>
            </a:extLst>
          </p:cNvPr>
          <p:cNvSpPr txBox="1"/>
          <p:nvPr/>
        </p:nvSpPr>
        <p:spPr>
          <a:xfrm>
            <a:off x="2980298" y="4372312"/>
            <a:ext cx="2853382" cy="80239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They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are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sensitive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to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price,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a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6%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drop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in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price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leads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to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25%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more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transaction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amount.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endParaRPr lang="en-US" altLang="zh-TW" sz="1200" dirty="0">
              <a:solidFill>
                <a:schemeClr val="tx2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the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price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elasticity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of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this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segment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is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3.08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endParaRPr lang="en-US" sz="1200" dirty="0">
              <a:solidFill>
                <a:schemeClr val="tx2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B40C5C-0FFF-2C48-B42C-7EF4022EFD7A}"/>
              </a:ext>
            </a:extLst>
          </p:cNvPr>
          <p:cNvSpPr txBox="1"/>
          <p:nvPr/>
        </p:nvSpPr>
        <p:spPr>
          <a:xfrm>
            <a:off x="3454343" y="3640037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1200" b="1" spc="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Drop</a:t>
            </a:r>
            <a:r>
              <a:rPr lang="zh-TW" altLang="en-US" sz="1200" b="1" spc="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b="1" spc="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Price</a:t>
            </a:r>
            <a:r>
              <a:rPr lang="zh-TW" altLang="en-US" sz="1200" b="1" spc="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b="1" spc="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For</a:t>
            </a:r>
            <a:r>
              <a:rPr lang="zh-TW" altLang="en-US" sz="1200" b="1" spc="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b="1" spc="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6%</a:t>
            </a:r>
            <a:r>
              <a:rPr lang="zh-TW" altLang="en-US" sz="1200" b="1" spc="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endParaRPr lang="en-US" sz="1200" b="1" spc="200" dirty="0">
              <a:solidFill>
                <a:schemeClr val="tx2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E5AA7B-9F6B-7B41-B9CD-1CB57DD57FEB}"/>
              </a:ext>
            </a:extLst>
          </p:cNvPr>
          <p:cNvSpPr txBox="1"/>
          <p:nvPr/>
        </p:nvSpPr>
        <p:spPr>
          <a:xfrm>
            <a:off x="6326602" y="2135311"/>
            <a:ext cx="2532254" cy="1346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5400" spc="200" dirty="0">
                <a:solidFill>
                  <a:schemeClr val="tx2"/>
                </a:solidFill>
                <a:latin typeface="Titillium Light" charset="0"/>
                <a:ea typeface="Titillium Light" charset="0"/>
                <a:cs typeface="Titillium Light" charset="0"/>
              </a:rPr>
              <a:t>+18382</a:t>
            </a:r>
          </a:p>
          <a:p>
            <a:pPr algn="ctr">
              <a:lnSpc>
                <a:spcPct val="80000"/>
              </a:lnSpc>
            </a:pPr>
            <a:r>
              <a:rPr lang="en-US" altLang="zh-TW" sz="5400" spc="200" dirty="0">
                <a:solidFill>
                  <a:schemeClr val="tx2"/>
                </a:solidFill>
                <a:latin typeface="Titillium Light" charset="0"/>
                <a:ea typeface="Titillium Light" charset="0"/>
                <a:cs typeface="Titillium Light" charset="0"/>
              </a:rPr>
              <a:t>sales</a:t>
            </a:r>
            <a:endParaRPr lang="en-US" sz="5400" spc="200" dirty="0">
              <a:solidFill>
                <a:schemeClr val="tx2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90B9EA-5F39-DD49-9693-1E75BE3F116A}"/>
              </a:ext>
            </a:extLst>
          </p:cNvPr>
          <p:cNvSpPr txBox="1"/>
          <p:nvPr/>
        </p:nvSpPr>
        <p:spPr>
          <a:xfrm>
            <a:off x="6358321" y="4372659"/>
            <a:ext cx="2314538" cy="80239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Purchasing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accessory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products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increase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the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chance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of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purchasing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athletic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product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by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141.3%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endParaRPr lang="en-US" sz="1200" dirty="0">
              <a:solidFill>
                <a:schemeClr val="tx2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290374-2031-4547-B8B7-EC6847ABD5A7}"/>
              </a:ext>
            </a:extLst>
          </p:cNvPr>
          <p:cNvSpPr txBox="1"/>
          <p:nvPr/>
        </p:nvSpPr>
        <p:spPr>
          <a:xfrm>
            <a:off x="6453116" y="3607627"/>
            <a:ext cx="2165525" cy="299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1200" b="1" spc="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Bundle</a:t>
            </a:r>
            <a:r>
              <a:rPr lang="zh-TW" altLang="en-US" sz="1200" b="1" spc="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b="1" spc="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athletic</a:t>
            </a:r>
            <a:r>
              <a:rPr lang="zh-TW" altLang="en-US" sz="1200" b="1" spc="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b="1" spc="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and</a:t>
            </a:r>
            <a:r>
              <a:rPr lang="zh-TW" altLang="en-US" sz="1200" b="1" spc="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b="1" spc="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accessory</a:t>
            </a:r>
            <a:r>
              <a:rPr lang="zh-TW" altLang="en-US" sz="1200" b="1" spc="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b="1" spc="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product</a:t>
            </a:r>
            <a:endParaRPr lang="en-US" sz="1200" b="1" spc="200" dirty="0">
              <a:solidFill>
                <a:schemeClr val="tx2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11FA62-B260-6B43-BD92-802CB8C12A9C}"/>
              </a:ext>
            </a:extLst>
          </p:cNvPr>
          <p:cNvSpPr txBox="1"/>
          <p:nvPr/>
        </p:nvSpPr>
        <p:spPr>
          <a:xfrm>
            <a:off x="9270978" y="2104992"/>
            <a:ext cx="2532254" cy="1346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5400" spc="200" dirty="0">
                <a:solidFill>
                  <a:schemeClr val="tx2"/>
                </a:solidFill>
                <a:latin typeface="Titillium Light" charset="0"/>
                <a:ea typeface="Titillium Light" charset="0"/>
                <a:cs typeface="Titillium Light" charset="0"/>
              </a:rPr>
              <a:t>+33650</a:t>
            </a:r>
            <a:r>
              <a:rPr lang="zh-TW" altLang="en-US" sz="5400" spc="200" dirty="0">
                <a:solidFill>
                  <a:schemeClr val="tx2"/>
                </a:solidFill>
                <a:latin typeface="Titillium Light" charset="0"/>
                <a:ea typeface="Titillium Light" charset="0"/>
                <a:cs typeface="Titillium Light" charset="0"/>
              </a:rPr>
              <a:t> </a:t>
            </a:r>
            <a:r>
              <a:rPr lang="en-US" altLang="zh-TW" sz="5400" spc="200" dirty="0">
                <a:solidFill>
                  <a:schemeClr val="tx2"/>
                </a:solidFill>
                <a:latin typeface="Titillium Light" charset="0"/>
                <a:ea typeface="Titillium Light" charset="0"/>
                <a:cs typeface="Titillium Light" charset="0"/>
              </a:rPr>
              <a:t>sales</a:t>
            </a:r>
            <a:endParaRPr lang="en-US" sz="5400" spc="200" dirty="0">
              <a:solidFill>
                <a:schemeClr val="tx2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A0746F-EA9E-E245-8C63-00FBE6DE517C}"/>
              </a:ext>
            </a:extLst>
          </p:cNvPr>
          <p:cNvSpPr txBox="1"/>
          <p:nvPr/>
        </p:nvSpPr>
        <p:spPr>
          <a:xfrm>
            <a:off x="9197500" y="4365292"/>
            <a:ext cx="2788066" cy="80239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They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are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2</a:t>
            </a:r>
            <a:r>
              <a:rPr lang="en-US" altLang="zh-TW" sz="1200" baseline="300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nd</a:t>
            </a:r>
            <a:r>
              <a:rPr lang="zh-TW" altLang="en-US" sz="1200" baseline="300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frequently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communicated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by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campaigns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and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hardly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shop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online,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so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some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offline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campaigns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are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the</a:t>
            </a:r>
            <a:r>
              <a:rPr lang="zh-TW" altLang="en-US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must!</a:t>
            </a:r>
            <a:endParaRPr lang="en-US" sz="1200" dirty="0">
              <a:solidFill>
                <a:schemeClr val="tx2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9DC1A7-5336-5549-832A-3F37B4D35AAF}"/>
              </a:ext>
            </a:extLst>
          </p:cNvPr>
          <p:cNvSpPr txBox="1"/>
          <p:nvPr/>
        </p:nvSpPr>
        <p:spPr>
          <a:xfrm>
            <a:off x="9659919" y="3607281"/>
            <a:ext cx="1754372" cy="299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1200" b="1" spc="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Customized</a:t>
            </a:r>
            <a:r>
              <a:rPr lang="zh-TW" altLang="en-US" sz="1200" b="1" spc="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b="1" spc="200" dirty="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rPr>
              <a:t>Campaigns</a:t>
            </a:r>
            <a:endParaRPr lang="en-US" sz="1200" b="1" spc="200" dirty="0">
              <a:solidFill>
                <a:schemeClr val="tx2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40" name="Shape 3767">
            <a:extLst>
              <a:ext uri="{FF2B5EF4-FFF2-40B4-BE49-F238E27FC236}">
                <a16:creationId xmlns:a16="http://schemas.microsoft.com/office/drawing/2014/main" id="{C08DE9E3-D2F4-1742-B1EC-11304A93B0CD}"/>
              </a:ext>
            </a:extLst>
          </p:cNvPr>
          <p:cNvSpPr/>
          <p:nvPr/>
        </p:nvSpPr>
        <p:spPr>
          <a:xfrm>
            <a:off x="10257251" y="1276583"/>
            <a:ext cx="601449" cy="601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dirty="0">
              <a:solidFill>
                <a:schemeClr val="tx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37045DA-8AFD-AD4C-8926-BC149597ED28}"/>
              </a:ext>
            </a:extLst>
          </p:cNvPr>
          <p:cNvSpPr txBox="1"/>
          <p:nvPr/>
        </p:nvSpPr>
        <p:spPr>
          <a:xfrm>
            <a:off x="2810043" y="2104992"/>
            <a:ext cx="3042972" cy="13462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5400" spc="200" dirty="0">
                <a:solidFill>
                  <a:schemeClr val="tx2"/>
                </a:solidFill>
                <a:latin typeface="Titillium Light" charset="0"/>
                <a:ea typeface="Titillium Light" charset="0"/>
                <a:cs typeface="Titillium Light" charset="0"/>
              </a:rPr>
              <a:t>+25%</a:t>
            </a:r>
            <a:r>
              <a:rPr lang="zh-TW" altLang="en-US" sz="5400" spc="200" dirty="0">
                <a:solidFill>
                  <a:schemeClr val="tx2"/>
                </a:solidFill>
                <a:latin typeface="Titillium Light" charset="0"/>
                <a:ea typeface="Titillium Light" charset="0"/>
                <a:cs typeface="Titillium Light" charset="0"/>
              </a:rPr>
              <a:t> </a:t>
            </a:r>
            <a:r>
              <a:rPr lang="en-US" altLang="zh-TW" sz="5400" spc="200" dirty="0">
                <a:solidFill>
                  <a:schemeClr val="tx2"/>
                </a:solidFill>
                <a:latin typeface="Titillium Light" charset="0"/>
                <a:ea typeface="Titillium Light" charset="0"/>
                <a:cs typeface="Titillium Light" charset="0"/>
              </a:rPr>
              <a:t>purchase</a:t>
            </a:r>
            <a:endParaRPr lang="en-US" sz="5400" spc="200" dirty="0">
              <a:solidFill>
                <a:schemeClr val="tx2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F780E92-B66C-584E-8368-EBD8DA6FA1E7}"/>
              </a:ext>
            </a:extLst>
          </p:cNvPr>
          <p:cNvCxnSpPr>
            <a:cxnSpLocks/>
          </p:cNvCxnSpPr>
          <p:nvPr/>
        </p:nvCxnSpPr>
        <p:spPr>
          <a:xfrm>
            <a:off x="3565803" y="4057997"/>
            <a:ext cx="1483507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A51A94F-AFEC-5B4F-B82C-E2FD578F7187}"/>
              </a:ext>
            </a:extLst>
          </p:cNvPr>
          <p:cNvCxnSpPr>
            <a:cxnSpLocks/>
          </p:cNvCxnSpPr>
          <p:nvPr/>
        </p:nvCxnSpPr>
        <p:spPr>
          <a:xfrm>
            <a:off x="6780491" y="4057997"/>
            <a:ext cx="1483507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957BA1-5BD1-5249-8607-F9DA3372A4AD}"/>
              </a:ext>
            </a:extLst>
          </p:cNvPr>
          <p:cNvCxnSpPr>
            <a:cxnSpLocks/>
          </p:cNvCxnSpPr>
          <p:nvPr/>
        </p:nvCxnSpPr>
        <p:spPr>
          <a:xfrm>
            <a:off x="9795153" y="4057997"/>
            <a:ext cx="1483507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699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FF7DD9-3564-444C-A926-7716843FA617}"/>
              </a:ext>
            </a:extLst>
          </p:cNvPr>
          <p:cNvSpPr txBox="1"/>
          <p:nvPr/>
        </p:nvSpPr>
        <p:spPr>
          <a:xfrm>
            <a:off x="1589809" y="488373"/>
            <a:ext cx="483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Seg1: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21.8%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size ,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21.64%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revshare</a:t>
            </a:r>
            <a:r>
              <a:rPr lang="en-US" altLang="zh-TW" dirty="0">
                <a:solidFill>
                  <a:srgbClr val="FF0000"/>
                </a:solidFill>
              </a:rPr>
              <a:t>,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Summer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Fling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69064E-E47E-584C-854B-92816CA7846E}"/>
              </a:ext>
            </a:extLst>
          </p:cNvPr>
          <p:cNvSpPr/>
          <p:nvPr/>
        </p:nvSpPr>
        <p:spPr>
          <a:xfrm>
            <a:off x="2284230" y="1098352"/>
            <a:ext cx="24661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Other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Mean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%</a:t>
            </a:r>
          </a:p>
          <a:p>
            <a:endParaRPr lang="en-US" dirty="0"/>
          </a:p>
          <a:p>
            <a:r>
              <a:rPr lang="en-US" dirty="0"/>
              <a:t>Response</a:t>
            </a:r>
            <a:r>
              <a:rPr lang="en-US" altLang="zh-TW" dirty="0"/>
              <a:t>-15.3</a:t>
            </a:r>
          </a:p>
          <a:p>
            <a:r>
              <a:rPr lang="en-US" dirty="0"/>
              <a:t>internet_spend</a:t>
            </a:r>
            <a:r>
              <a:rPr lang="en-US" altLang="zh-TW" dirty="0"/>
              <a:t>-37.4</a:t>
            </a:r>
          </a:p>
          <a:p>
            <a:r>
              <a:rPr lang="en-US" altLang="zh-TW" dirty="0"/>
              <a:t>C</a:t>
            </a:r>
            <a:r>
              <a:rPr lang="en-US" dirty="0"/>
              <a:t>mpns</a:t>
            </a:r>
            <a:r>
              <a:rPr lang="en-US" altLang="zh-TW" dirty="0"/>
              <a:t>-12.2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944062-32FB-7340-B741-86A89A231E2D}"/>
              </a:ext>
            </a:extLst>
          </p:cNvPr>
          <p:cNvSpPr/>
          <p:nvPr/>
        </p:nvSpPr>
        <p:spPr>
          <a:xfrm>
            <a:off x="5022273" y="1120676"/>
            <a:ext cx="214745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All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normality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%</a:t>
            </a:r>
          </a:p>
          <a:p>
            <a:endParaRPr lang="en-US" dirty="0"/>
          </a:p>
          <a:p>
            <a:r>
              <a:rPr lang="en-US" dirty="0"/>
              <a:t>recency.1</a:t>
            </a:r>
            <a:r>
              <a:rPr lang="en-US" altLang="zh-TW" dirty="0"/>
              <a:t>+17.9</a:t>
            </a:r>
            <a:r>
              <a:rPr lang="en-US" dirty="0"/>
              <a:t> recency.</a:t>
            </a:r>
            <a:r>
              <a:rPr lang="en-US" altLang="zh-TW" dirty="0"/>
              <a:t>2+21.6</a:t>
            </a:r>
          </a:p>
          <a:p>
            <a:r>
              <a:rPr lang="en-US" dirty="0"/>
              <a:t>recency.</a:t>
            </a:r>
            <a:r>
              <a:rPr lang="en-US" altLang="zh-TW" dirty="0"/>
              <a:t>3+24.6</a:t>
            </a:r>
          </a:p>
          <a:p>
            <a:r>
              <a:rPr lang="en-US" dirty="0"/>
              <a:t>recency.</a:t>
            </a:r>
            <a:r>
              <a:rPr lang="en-US" altLang="zh-TW" dirty="0"/>
              <a:t>4-21</a:t>
            </a:r>
            <a:r>
              <a:rPr lang="en-US" dirty="0"/>
              <a:t> tenure.2</a:t>
            </a:r>
            <a:r>
              <a:rPr lang="en-US" altLang="zh-TW" dirty="0"/>
              <a:t>+50.5</a:t>
            </a:r>
          </a:p>
          <a:p>
            <a:r>
              <a:rPr lang="en-US" dirty="0"/>
              <a:t>tenure.</a:t>
            </a:r>
            <a:r>
              <a:rPr lang="en-US" altLang="zh-TW" dirty="0"/>
              <a:t>9-20.5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8A070-447C-A244-8F1F-9CFEB96BD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408" y="4004816"/>
            <a:ext cx="3663653" cy="2616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7C92A4-0969-D446-A422-0F62370EC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408" y="1089104"/>
            <a:ext cx="3663653" cy="26168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2EFE7B-C5A6-5841-8281-330B8B94F282}"/>
              </a:ext>
            </a:extLst>
          </p:cNvPr>
          <p:cNvSpPr txBox="1"/>
          <p:nvPr/>
        </p:nvSpPr>
        <p:spPr>
          <a:xfrm>
            <a:off x="1818590" y="4259997"/>
            <a:ext cx="16987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Summer</a:t>
            </a:r>
            <a:r>
              <a:rPr lang="zh-TW" altLang="en-US" dirty="0"/>
              <a:t> </a:t>
            </a:r>
            <a:r>
              <a:rPr lang="en-US" altLang="zh-TW" dirty="0"/>
              <a:t>buyer,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youngest(30.3),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3rd</a:t>
            </a:r>
            <a:r>
              <a:rPr lang="zh-TW" altLang="en-US" dirty="0"/>
              <a:t> </a:t>
            </a:r>
            <a:r>
              <a:rPr lang="en-US" altLang="zh-TW" dirty="0" err="1"/>
              <a:t>hhkid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/>
              <a:t>spend</a:t>
            </a:r>
            <a:r>
              <a:rPr lang="zh-TW" altLang="en-US" dirty="0"/>
              <a:t> </a:t>
            </a:r>
            <a:r>
              <a:rPr lang="en-US" altLang="zh-TW" dirty="0"/>
              <a:t>avg,</a:t>
            </a:r>
          </a:p>
          <a:p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/>
              <a:t>recency,</a:t>
            </a:r>
            <a:r>
              <a:rPr lang="zh-TW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13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913414" y="2162291"/>
            <a:ext cx="368481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TW" sz="3600" dirty="0">
                <a:latin typeface="Titillium Light" charset="0"/>
                <a:ea typeface="Titillium Light" charset="0"/>
                <a:cs typeface="Titillium Light" charset="0"/>
              </a:rPr>
              <a:t>Test</a:t>
            </a:r>
            <a:r>
              <a:rPr lang="zh-TW" altLang="en-US" sz="3600" dirty="0">
                <a:latin typeface="Titillium Light" charset="0"/>
                <a:ea typeface="Titillium Light" charset="0"/>
                <a:cs typeface="Titillium Light" charset="0"/>
              </a:rPr>
              <a:t> </a:t>
            </a:r>
            <a:r>
              <a:rPr lang="en-US" altLang="zh-TW" sz="3600" dirty="0">
                <a:latin typeface="Titillium Light" charset="0"/>
                <a:ea typeface="Titillium Light" charset="0"/>
                <a:cs typeface="Titillium Light" charset="0"/>
              </a:rPr>
              <a:t>&amp;</a:t>
            </a:r>
            <a:r>
              <a:rPr lang="zh-TW" altLang="en-US" sz="3600" dirty="0">
                <a:latin typeface="Titillium Light" charset="0"/>
                <a:ea typeface="Titillium Light" charset="0"/>
                <a:cs typeface="Titillium Light" charset="0"/>
              </a:rPr>
              <a:t> </a:t>
            </a:r>
            <a:r>
              <a:rPr lang="en-US" altLang="zh-TW" sz="3600" dirty="0">
                <a:latin typeface="Titillium Light" charset="0"/>
                <a:ea typeface="Titillium Light" charset="0"/>
                <a:cs typeface="Titillium Light" charset="0"/>
              </a:rPr>
              <a:t>Learn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13414" y="342899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13414" y="1566492"/>
            <a:ext cx="17543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latin typeface="Titillium" charset="0"/>
                <a:ea typeface="Titillium" charset="0"/>
                <a:cs typeface="Titillium" charset="0"/>
              </a:rPr>
              <a:t>THE ABOUT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25319" y="1492625"/>
            <a:ext cx="3073207" cy="4487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Pick</a:t>
            </a:r>
            <a:r>
              <a:rPr lang="zh-TW" altLang="en-US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out</a:t>
            </a:r>
            <a:r>
              <a:rPr lang="zh-TW" altLang="en-US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50</a:t>
            </a:r>
            <a:r>
              <a:rPr lang="zh-TW" altLang="en-US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customers</a:t>
            </a:r>
            <a:r>
              <a:rPr lang="zh-TW" altLang="en-US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randomly</a:t>
            </a:r>
            <a:r>
              <a:rPr lang="zh-TW" altLang="en-US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in</a:t>
            </a:r>
            <a:r>
              <a:rPr lang="zh-TW" altLang="en-US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segment</a:t>
            </a:r>
            <a:endParaRPr lang="en-US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25320" y="2651770"/>
            <a:ext cx="2719424" cy="4487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Send</a:t>
            </a:r>
            <a:r>
              <a:rPr lang="zh-TW" altLang="en-US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these</a:t>
            </a:r>
            <a:r>
              <a:rPr lang="zh-TW" altLang="en-US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customers</a:t>
            </a:r>
            <a:r>
              <a:rPr lang="zh-TW" altLang="en-US" b="1" spc="200" dirty="0">
                <a:latin typeface="Titillium" charset="0"/>
                <a:ea typeface="Titillium" charset="0"/>
                <a:cs typeface="Titillium" charset="0"/>
              </a:rPr>
              <a:t>  </a:t>
            </a: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special</a:t>
            </a:r>
            <a:r>
              <a:rPr lang="zh-TW" altLang="en-US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coupons</a:t>
            </a:r>
            <a:r>
              <a:rPr lang="zh-TW" altLang="en-US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endParaRPr lang="en-US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25320" y="3078614"/>
            <a:ext cx="2801066" cy="24840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5% off / products bundle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6596742" y="1492625"/>
            <a:ext cx="0" cy="4200603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Placeholder 3" descr="A close up of a logo&#10;&#10;Description automatically generated">
            <a:extLst>
              <a:ext uri="{FF2B5EF4-FFF2-40B4-BE49-F238E27FC236}">
                <a16:creationId xmlns:a16="http://schemas.microsoft.com/office/drawing/2014/main" id="{207BF0FB-571A-864D-9B7E-B9139917B19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7683" t="2631" r="17356" b="2631"/>
          <a:stretch/>
        </p:blipFill>
        <p:spPr>
          <a:xfrm>
            <a:off x="0" y="0"/>
            <a:ext cx="3361038" cy="6857999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6C114F0-8C6B-9241-BC45-466F9C719BD0}"/>
              </a:ext>
            </a:extLst>
          </p:cNvPr>
          <p:cNvSpPr txBox="1"/>
          <p:nvPr/>
        </p:nvSpPr>
        <p:spPr>
          <a:xfrm>
            <a:off x="6925319" y="3930549"/>
            <a:ext cx="4020265" cy="4487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Track</a:t>
            </a:r>
            <a:r>
              <a:rPr lang="zh-TW" altLang="en-US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them</a:t>
            </a:r>
            <a:r>
              <a:rPr lang="zh-TW" altLang="en-US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for</a:t>
            </a:r>
            <a:r>
              <a:rPr lang="zh-TW" altLang="en-US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3</a:t>
            </a:r>
            <a:r>
              <a:rPr lang="zh-TW" altLang="en-US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months,</a:t>
            </a:r>
            <a:r>
              <a:rPr lang="zh-TW" altLang="en-US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test</a:t>
            </a:r>
            <a:r>
              <a:rPr lang="zh-TW" altLang="en-US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their</a:t>
            </a:r>
            <a:r>
              <a:rPr lang="zh-TW" altLang="en-US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transaction</a:t>
            </a:r>
            <a:r>
              <a:rPr lang="zh-TW" altLang="en-US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with</a:t>
            </a:r>
            <a:r>
              <a:rPr lang="zh-TW" altLang="en-US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regression</a:t>
            </a:r>
            <a:endParaRPr lang="en-US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929F84-6836-E240-827F-AFEB27270F6D}"/>
              </a:ext>
            </a:extLst>
          </p:cNvPr>
          <p:cNvSpPr txBox="1"/>
          <p:nvPr/>
        </p:nvSpPr>
        <p:spPr>
          <a:xfrm>
            <a:off x="6925319" y="4340090"/>
            <a:ext cx="4020247" cy="24840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To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check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if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price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elasticity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and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bundle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strategy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are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correct</a:t>
            </a:r>
            <a:r>
              <a:rPr lang="zh-TW" alt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20B677-0D44-E847-A1B9-BB62D8C9245E}"/>
              </a:ext>
            </a:extLst>
          </p:cNvPr>
          <p:cNvSpPr txBox="1"/>
          <p:nvPr/>
        </p:nvSpPr>
        <p:spPr>
          <a:xfrm>
            <a:off x="6925301" y="5091869"/>
            <a:ext cx="4020265" cy="4487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If</a:t>
            </a:r>
            <a:r>
              <a:rPr lang="zh-TW" altLang="en-US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correct,</a:t>
            </a:r>
            <a:r>
              <a:rPr lang="zh-TW" altLang="en-US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push</a:t>
            </a:r>
            <a:r>
              <a:rPr lang="zh-TW" altLang="en-US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this</a:t>
            </a:r>
            <a:r>
              <a:rPr lang="zh-TW" altLang="en-US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strategy</a:t>
            </a:r>
            <a:r>
              <a:rPr lang="zh-TW" altLang="en-US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to</a:t>
            </a:r>
            <a:r>
              <a:rPr lang="zh-TW" altLang="en-US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whole</a:t>
            </a:r>
            <a:r>
              <a:rPr lang="zh-TW" altLang="en-US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b="1" spc="200" dirty="0">
                <a:latin typeface="Titillium" charset="0"/>
                <a:ea typeface="Titillium" charset="0"/>
                <a:cs typeface="Titillium" charset="0"/>
              </a:rPr>
              <a:t>segment.</a:t>
            </a:r>
          </a:p>
        </p:txBody>
      </p:sp>
    </p:spTree>
    <p:extLst>
      <p:ext uri="{BB962C8B-B14F-4D97-AF65-F5344CB8AC3E}">
        <p14:creationId xmlns:p14="http://schemas.microsoft.com/office/powerpoint/2010/main" val="3696007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707757" y="5053839"/>
            <a:ext cx="677648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If you’re not having fun with what</a:t>
            </a:r>
          </a:p>
          <a:p>
            <a:pPr algn="ctr"/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you’re </a:t>
            </a:r>
            <a:r>
              <a:rPr lang="en-US" sz="2800" dirty="0">
                <a:solidFill>
                  <a:schemeClr val="accent2"/>
                </a:solidFill>
                <a:latin typeface="Titillium Light" charset="0"/>
                <a:ea typeface="Titillium Light" charset="0"/>
                <a:cs typeface="Titillium Light" charset="0"/>
              </a:rPr>
              <a:t>doing then you’re </a:t>
            </a: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doing it wrong.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30052" y="4176296"/>
            <a:ext cx="2931896" cy="201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TW" sz="1600" b="1" spc="200" dirty="0">
                <a:latin typeface="Titillium" charset="0"/>
                <a:ea typeface="Titillium" charset="0"/>
                <a:cs typeface="Titillium" charset="0"/>
              </a:rPr>
              <a:t>Warren</a:t>
            </a:r>
            <a:r>
              <a:rPr lang="zh-TW" altLang="en-US" sz="1600" b="1" spc="2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600" b="1" spc="200" dirty="0">
                <a:latin typeface="Titillium" charset="0"/>
                <a:ea typeface="Titillium" charset="0"/>
                <a:cs typeface="Titillium" charset="0"/>
              </a:rPr>
              <a:t>Wang</a:t>
            </a:r>
            <a:endParaRPr lang="en-US" sz="16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5441" y="4378146"/>
            <a:ext cx="1754372" cy="20698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" spc="300" dirty="0">
                <a:latin typeface="Titillium" charset="0"/>
                <a:ea typeface="Titillium" charset="0"/>
                <a:cs typeface="Titillium" charset="0"/>
              </a:rPr>
              <a:t>YOUR</a:t>
            </a:r>
            <a:r>
              <a:rPr lang="zh-TW" altLang="en-US" sz="1000" spc="300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altLang="zh-TW" sz="1000" spc="300" dirty="0">
                <a:latin typeface="Titillium" charset="0"/>
                <a:ea typeface="Titillium" charset="0"/>
                <a:cs typeface="Titillium" charset="0"/>
              </a:rPr>
              <a:t>CLASSMATE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729112" y="4904984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>
          <a:xfrm>
            <a:off x="4630052" y="717620"/>
            <a:ext cx="2762709" cy="2989963"/>
          </a:xfrm>
        </p:spPr>
      </p:sp>
    </p:spTree>
    <p:extLst>
      <p:ext uri="{BB962C8B-B14F-4D97-AF65-F5344CB8AC3E}">
        <p14:creationId xmlns:p14="http://schemas.microsoft.com/office/powerpoint/2010/main" val="1756098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FF7DD9-3564-444C-A926-7716843FA617}"/>
              </a:ext>
            </a:extLst>
          </p:cNvPr>
          <p:cNvSpPr txBox="1"/>
          <p:nvPr/>
        </p:nvSpPr>
        <p:spPr>
          <a:xfrm>
            <a:off x="1589809" y="488373"/>
            <a:ext cx="4505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Seg2: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10.9%,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10.85%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revshare</a:t>
            </a:r>
            <a:r>
              <a:rPr lang="en-US" altLang="zh-TW" dirty="0">
                <a:solidFill>
                  <a:srgbClr val="FF0000"/>
                </a:solidFill>
              </a:rPr>
              <a:t>,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Mad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Christmas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1EBF-64FB-604C-BE2E-A5B00885209C}"/>
              </a:ext>
            </a:extLst>
          </p:cNvPr>
          <p:cNvSpPr txBox="1"/>
          <p:nvPr/>
        </p:nvSpPr>
        <p:spPr>
          <a:xfrm>
            <a:off x="787939" y="1120676"/>
            <a:ext cx="13421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Month</a:t>
            </a:r>
            <a:r>
              <a:rPr lang="zh-TW" altLang="en-US" dirty="0"/>
              <a:t> </a:t>
            </a:r>
            <a:r>
              <a:rPr lang="en-US" altLang="zh-TW" dirty="0"/>
              <a:t>mean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%</a:t>
            </a:r>
          </a:p>
          <a:p>
            <a:endParaRPr lang="en-US" dirty="0"/>
          </a:p>
          <a:p>
            <a:endParaRPr lang="en-US" altLang="zh-TW" dirty="0"/>
          </a:p>
          <a:p>
            <a:r>
              <a:rPr lang="en-US" dirty="0"/>
              <a:t>Jun</a:t>
            </a:r>
            <a:r>
              <a:rPr lang="en-US" altLang="zh-TW" dirty="0"/>
              <a:t>-16.6</a:t>
            </a:r>
          </a:p>
          <a:p>
            <a:r>
              <a:rPr lang="en-US" altLang="zh-TW" dirty="0"/>
              <a:t>Sep-10.7</a:t>
            </a:r>
            <a:endParaRPr lang="en-US" dirty="0"/>
          </a:p>
          <a:p>
            <a:r>
              <a:rPr lang="en-US" dirty="0"/>
              <a:t>Oct</a:t>
            </a:r>
            <a:r>
              <a:rPr lang="en-US" altLang="zh-TW" dirty="0"/>
              <a:t>+14.4</a:t>
            </a:r>
          </a:p>
          <a:p>
            <a:r>
              <a:rPr lang="en-US" altLang="zh-TW" dirty="0"/>
              <a:t>Dec+19.5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69064E-E47E-584C-854B-92816CA7846E}"/>
              </a:ext>
            </a:extLst>
          </p:cNvPr>
          <p:cNvSpPr/>
          <p:nvPr/>
        </p:nvSpPr>
        <p:spPr>
          <a:xfrm>
            <a:off x="741017" y="3691971"/>
            <a:ext cx="246619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Other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Mean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%</a:t>
            </a:r>
          </a:p>
          <a:p>
            <a:endParaRPr lang="en-US" dirty="0"/>
          </a:p>
          <a:p>
            <a:r>
              <a:rPr lang="en-US" dirty="0"/>
              <a:t>mens_dept_spend</a:t>
            </a:r>
            <a:r>
              <a:rPr lang="en-US" altLang="zh-TW" dirty="0"/>
              <a:t>+13.3</a:t>
            </a:r>
          </a:p>
          <a:p>
            <a:r>
              <a:rPr lang="en-US" dirty="0"/>
              <a:t>kids_dept_spend</a:t>
            </a:r>
            <a:r>
              <a:rPr lang="en-US" altLang="zh-TW" dirty="0"/>
              <a:t>-15</a:t>
            </a:r>
          </a:p>
          <a:p>
            <a:r>
              <a:rPr lang="en-US" dirty="0"/>
              <a:t>internet_spend</a:t>
            </a:r>
            <a:r>
              <a:rPr lang="en-US" altLang="zh-TW" dirty="0"/>
              <a:t>+74.9</a:t>
            </a:r>
          </a:p>
          <a:p>
            <a:r>
              <a:rPr lang="en-US" dirty="0"/>
              <a:t>man_dept_buy</a:t>
            </a:r>
            <a:r>
              <a:rPr lang="en-US" altLang="zh-TW" dirty="0"/>
              <a:t>+19.3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944062-32FB-7340-B741-86A89A231E2D}"/>
              </a:ext>
            </a:extLst>
          </p:cNvPr>
          <p:cNvSpPr/>
          <p:nvPr/>
        </p:nvSpPr>
        <p:spPr>
          <a:xfrm>
            <a:off x="3748917" y="1158786"/>
            <a:ext cx="21474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All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normality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%</a:t>
            </a:r>
          </a:p>
          <a:p>
            <a:endParaRPr lang="en-US" dirty="0"/>
          </a:p>
          <a:p>
            <a:r>
              <a:rPr lang="en-US" dirty="0"/>
              <a:t>recency.</a:t>
            </a:r>
            <a:r>
              <a:rPr lang="en-US" altLang="zh-TW" dirty="0"/>
              <a:t>0+32.7</a:t>
            </a:r>
            <a:r>
              <a:rPr lang="en-US" dirty="0"/>
              <a:t> recency.</a:t>
            </a:r>
            <a:r>
              <a:rPr lang="en-US" altLang="zh-TW" dirty="0"/>
              <a:t>2-12.2</a:t>
            </a:r>
          </a:p>
          <a:p>
            <a:r>
              <a:rPr lang="en-US" dirty="0"/>
              <a:t>recency.</a:t>
            </a:r>
            <a:r>
              <a:rPr lang="en-US" altLang="zh-TW" dirty="0"/>
              <a:t>16-45.2</a:t>
            </a:r>
          </a:p>
          <a:p>
            <a:r>
              <a:rPr lang="en-US" dirty="0"/>
              <a:t>recency.</a:t>
            </a:r>
            <a:r>
              <a:rPr lang="en-US" altLang="zh-TW" dirty="0"/>
              <a:t>4-21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51D3A-1F7D-6D40-A696-A88FA1799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153" y="3628697"/>
            <a:ext cx="4267200" cy="30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FF8846-5FBD-D04D-93AC-CEA73ED9A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152" y="381001"/>
            <a:ext cx="4267200" cy="304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F8B80E-73A8-B642-B17C-4D9689E524A2}"/>
              </a:ext>
            </a:extLst>
          </p:cNvPr>
          <p:cNvSpPr txBox="1"/>
          <p:nvPr/>
        </p:nvSpPr>
        <p:spPr>
          <a:xfrm>
            <a:off x="4353339" y="4899991"/>
            <a:ext cx="25106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r>
              <a:rPr lang="en-US" altLang="zh-TW" baseline="30000" dirty="0"/>
              <a:t>nd</a:t>
            </a:r>
            <a:r>
              <a:rPr lang="zh-TW" altLang="en-US" dirty="0"/>
              <a:t> </a:t>
            </a:r>
            <a:r>
              <a:rPr lang="en-US" altLang="zh-TW" dirty="0"/>
              <a:t>spend</a:t>
            </a:r>
            <a:r>
              <a:rPr lang="zh-TW" altLang="en-US" dirty="0"/>
              <a:t> </a:t>
            </a:r>
            <a:r>
              <a:rPr lang="en-US" altLang="zh-TW" dirty="0"/>
              <a:t>avg,</a:t>
            </a:r>
          </a:p>
          <a:p>
            <a:r>
              <a:rPr lang="en-US" altLang="zh-TW" dirty="0"/>
              <a:t>2</a:t>
            </a:r>
            <a:r>
              <a:rPr lang="en-US" altLang="zh-TW" baseline="30000" dirty="0"/>
              <a:t>nd</a:t>
            </a:r>
            <a:r>
              <a:rPr lang="zh-TW" altLang="en-US" dirty="0"/>
              <a:t> </a:t>
            </a:r>
            <a:r>
              <a:rPr lang="en-US" altLang="zh-TW" dirty="0" err="1"/>
              <a:t>men_dept_spend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2</a:t>
            </a:r>
            <a:r>
              <a:rPr lang="en-US" altLang="zh-TW" baseline="30000" dirty="0"/>
              <a:t>nd</a:t>
            </a:r>
            <a:r>
              <a:rPr lang="zh-TW" altLang="en-US" dirty="0"/>
              <a:t> </a:t>
            </a:r>
            <a:r>
              <a:rPr lang="en-US" altLang="zh-TW" dirty="0" err="1"/>
              <a:t>woman_dept_spend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2</a:t>
            </a:r>
            <a:r>
              <a:rPr lang="en-US" altLang="zh-TW" baseline="30000" dirty="0"/>
              <a:t>nd</a:t>
            </a:r>
            <a:r>
              <a:rPr lang="zh-TW" altLang="en-US" dirty="0"/>
              <a:t> </a:t>
            </a:r>
            <a:r>
              <a:rPr lang="en-US" altLang="zh-TW" dirty="0"/>
              <a:t>recency</a:t>
            </a:r>
          </a:p>
          <a:p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/>
              <a:t>internet</a:t>
            </a:r>
            <a:r>
              <a:rPr lang="zh-TW" altLang="en-US" dirty="0"/>
              <a:t> </a:t>
            </a:r>
            <a:r>
              <a:rPr lang="en-US" altLang="zh-TW" dirty="0"/>
              <a:t>spend(1.21)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02764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FF7DD9-3564-444C-A926-7716843FA617}"/>
              </a:ext>
            </a:extLst>
          </p:cNvPr>
          <p:cNvSpPr txBox="1"/>
          <p:nvPr/>
        </p:nvSpPr>
        <p:spPr>
          <a:xfrm>
            <a:off x="1589809" y="488373"/>
            <a:ext cx="629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Seg3: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9.8%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size,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8.86%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revshare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Daddy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Daycare/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house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husband</a:t>
            </a:r>
            <a:r>
              <a:rPr lang="zh-TW" altLang="en-US" dirty="0">
                <a:solidFill>
                  <a:srgbClr val="FF0000"/>
                </a:solidFill>
              </a:rPr>
              <a:t>   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1EBF-64FB-604C-BE2E-A5B00885209C}"/>
              </a:ext>
            </a:extLst>
          </p:cNvPr>
          <p:cNvSpPr txBox="1"/>
          <p:nvPr/>
        </p:nvSpPr>
        <p:spPr>
          <a:xfrm>
            <a:off x="787939" y="1120676"/>
            <a:ext cx="13421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Month</a:t>
            </a:r>
            <a:r>
              <a:rPr lang="zh-TW" altLang="en-US" dirty="0"/>
              <a:t> </a:t>
            </a:r>
            <a:r>
              <a:rPr lang="en-US" altLang="zh-TW" dirty="0"/>
              <a:t>mean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%</a:t>
            </a:r>
          </a:p>
          <a:p>
            <a:endParaRPr lang="en-US" dirty="0"/>
          </a:p>
          <a:p>
            <a:endParaRPr lang="en-US" altLang="zh-TW" dirty="0"/>
          </a:p>
          <a:p>
            <a:r>
              <a:rPr lang="en-US" dirty="0"/>
              <a:t>J</a:t>
            </a:r>
            <a:r>
              <a:rPr lang="en-US" altLang="zh-TW" dirty="0"/>
              <a:t>an-29.5</a:t>
            </a:r>
          </a:p>
          <a:p>
            <a:r>
              <a:rPr lang="en-US" altLang="zh-TW" dirty="0"/>
              <a:t>feb-20.7</a:t>
            </a:r>
            <a:endParaRPr lang="en-US" dirty="0"/>
          </a:p>
          <a:p>
            <a:r>
              <a:rPr lang="en-US" dirty="0"/>
              <a:t>Oct</a:t>
            </a:r>
            <a:r>
              <a:rPr lang="en-US" altLang="zh-TW" dirty="0"/>
              <a:t>+11.1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69064E-E47E-584C-854B-92816CA7846E}"/>
              </a:ext>
            </a:extLst>
          </p:cNvPr>
          <p:cNvSpPr/>
          <p:nvPr/>
        </p:nvSpPr>
        <p:spPr>
          <a:xfrm>
            <a:off x="2284229" y="1098352"/>
            <a:ext cx="27380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Other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Mean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%</a:t>
            </a:r>
          </a:p>
          <a:p>
            <a:endParaRPr lang="en-US" dirty="0"/>
          </a:p>
          <a:p>
            <a:r>
              <a:rPr lang="en-US" dirty="0" err="1"/>
              <a:t>womens_dept_spend</a:t>
            </a:r>
            <a:r>
              <a:rPr lang="en-US" dirty="0"/>
              <a:t> </a:t>
            </a:r>
            <a:r>
              <a:rPr lang="en-US" altLang="zh-TW" dirty="0"/>
              <a:t>-11.7</a:t>
            </a:r>
          </a:p>
          <a:p>
            <a:r>
              <a:rPr lang="en-US" dirty="0" err="1"/>
              <a:t>athletic_dept_spend</a:t>
            </a:r>
            <a:r>
              <a:rPr lang="en-US" dirty="0"/>
              <a:t> </a:t>
            </a:r>
            <a:r>
              <a:rPr lang="en-US" altLang="zh-TW" dirty="0"/>
              <a:t>-18.4</a:t>
            </a:r>
          </a:p>
          <a:p>
            <a:r>
              <a:rPr lang="en-US" dirty="0"/>
              <a:t>internet_spend</a:t>
            </a:r>
            <a:r>
              <a:rPr lang="en-US" altLang="zh-TW" dirty="0"/>
              <a:t>-28.2</a:t>
            </a:r>
          </a:p>
          <a:p>
            <a:r>
              <a:rPr lang="en-US" altLang="zh-TW" dirty="0" err="1"/>
              <a:t>cmpns</a:t>
            </a:r>
            <a:r>
              <a:rPr lang="en-US" dirty="0"/>
              <a:t> </a:t>
            </a:r>
            <a:r>
              <a:rPr lang="en-US" altLang="zh-TW" dirty="0"/>
              <a:t>-11.7</a:t>
            </a:r>
          </a:p>
          <a:p>
            <a:r>
              <a:rPr lang="en-US" dirty="0"/>
              <a:t>retained_flag</a:t>
            </a:r>
            <a:r>
              <a:rPr lang="en-US" altLang="zh-TW" dirty="0"/>
              <a:t>-13.1</a:t>
            </a:r>
          </a:p>
          <a:p>
            <a:r>
              <a:rPr lang="en-US" dirty="0"/>
              <a:t>pct_response</a:t>
            </a:r>
            <a:r>
              <a:rPr lang="en-US" altLang="zh-TW" dirty="0"/>
              <a:t>-19.6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944062-32FB-7340-B741-86A89A231E2D}"/>
              </a:ext>
            </a:extLst>
          </p:cNvPr>
          <p:cNvSpPr/>
          <p:nvPr/>
        </p:nvSpPr>
        <p:spPr>
          <a:xfrm>
            <a:off x="5022273" y="1120676"/>
            <a:ext cx="21474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All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normality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%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9E0A5-FA96-B14E-961F-2251B53E5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037" y="3678384"/>
            <a:ext cx="3910655" cy="27933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82BCBC-3A09-2A4B-BC50-C9FF2BB65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36" y="3683675"/>
            <a:ext cx="3903248" cy="27880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890F08-4FCD-CD4E-AF47-274E0E0F561A}"/>
              </a:ext>
            </a:extLst>
          </p:cNvPr>
          <p:cNvSpPr txBox="1"/>
          <p:nvPr/>
        </p:nvSpPr>
        <p:spPr>
          <a:xfrm>
            <a:off x="7169727" y="1391841"/>
            <a:ext cx="255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r>
              <a:rPr lang="en-US" altLang="zh-TW" baseline="30000" dirty="0"/>
              <a:t>nd</a:t>
            </a:r>
            <a:r>
              <a:rPr lang="zh-TW" altLang="en-US" dirty="0"/>
              <a:t>  </a:t>
            </a:r>
            <a:r>
              <a:rPr lang="en-US" altLang="zh-TW" dirty="0" err="1"/>
              <a:t>hhkid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 err="1"/>
              <a:t>man_dept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81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FF7DD9-3564-444C-A926-7716843FA617}"/>
              </a:ext>
            </a:extLst>
          </p:cNvPr>
          <p:cNvSpPr txBox="1"/>
          <p:nvPr/>
        </p:nvSpPr>
        <p:spPr>
          <a:xfrm>
            <a:off x="1589809" y="488373"/>
            <a:ext cx="410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Seg4: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10%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size,9.01%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revshare</a:t>
            </a:r>
            <a:r>
              <a:rPr lang="en-US" altLang="zh-TW" dirty="0">
                <a:solidFill>
                  <a:srgbClr val="FF0000"/>
                </a:solidFill>
              </a:rPr>
              <a:t>,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Hood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Rich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1EBF-64FB-604C-BE2E-A5B00885209C}"/>
              </a:ext>
            </a:extLst>
          </p:cNvPr>
          <p:cNvSpPr txBox="1"/>
          <p:nvPr/>
        </p:nvSpPr>
        <p:spPr>
          <a:xfrm>
            <a:off x="787939" y="1120676"/>
            <a:ext cx="13421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Month</a:t>
            </a:r>
            <a:r>
              <a:rPr lang="zh-TW" altLang="en-US" dirty="0"/>
              <a:t> </a:t>
            </a:r>
            <a:r>
              <a:rPr lang="en-US" altLang="zh-TW" dirty="0"/>
              <a:t>mean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%</a:t>
            </a:r>
          </a:p>
          <a:p>
            <a:endParaRPr lang="en-US" dirty="0"/>
          </a:p>
          <a:p>
            <a:endParaRPr lang="en-US" altLang="zh-TW" dirty="0"/>
          </a:p>
          <a:p>
            <a:r>
              <a:rPr lang="en-US" altLang="zh-TW" dirty="0"/>
              <a:t>nov-30.1</a:t>
            </a:r>
          </a:p>
          <a:p>
            <a:r>
              <a:rPr lang="en-US" altLang="zh-TW" dirty="0"/>
              <a:t>feb-29.1</a:t>
            </a:r>
            <a:endParaRPr lang="en-US" dirty="0"/>
          </a:p>
          <a:p>
            <a:r>
              <a:rPr lang="en-US" altLang="zh-TW" dirty="0"/>
              <a:t>jun+39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69064E-E47E-584C-854B-92816CA7846E}"/>
              </a:ext>
            </a:extLst>
          </p:cNvPr>
          <p:cNvSpPr/>
          <p:nvPr/>
        </p:nvSpPr>
        <p:spPr>
          <a:xfrm>
            <a:off x="2284229" y="1098352"/>
            <a:ext cx="273804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Other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Mean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%</a:t>
            </a:r>
          </a:p>
          <a:p>
            <a:endParaRPr lang="en-US" dirty="0"/>
          </a:p>
          <a:p>
            <a:r>
              <a:rPr lang="en-US" dirty="0"/>
              <a:t>womens_dept_spend</a:t>
            </a:r>
            <a:r>
              <a:rPr lang="en-US" altLang="zh-TW" dirty="0"/>
              <a:t>-16.4</a:t>
            </a:r>
          </a:p>
          <a:p>
            <a:r>
              <a:rPr lang="en-US" dirty="0"/>
              <a:t>accessories_spend</a:t>
            </a:r>
            <a:r>
              <a:rPr lang="en-US" altLang="zh-TW" dirty="0"/>
              <a:t>-26.8</a:t>
            </a:r>
          </a:p>
          <a:p>
            <a:r>
              <a:rPr lang="en-US" dirty="0"/>
              <a:t>internet_spend</a:t>
            </a:r>
            <a:r>
              <a:rPr lang="en-US" altLang="zh-TW" dirty="0"/>
              <a:t>+70.9</a:t>
            </a:r>
          </a:p>
          <a:p>
            <a:r>
              <a:rPr lang="en-US" dirty="0"/>
              <a:t>Response</a:t>
            </a:r>
            <a:r>
              <a:rPr lang="en-US" altLang="zh-TW" dirty="0"/>
              <a:t>-18.5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944062-32FB-7340-B741-86A89A231E2D}"/>
              </a:ext>
            </a:extLst>
          </p:cNvPr>
          <p:cNvSpPr/>
          <p:nvPr/>
        </p:nvSpPr>
        <p:spPr>
          <a:xfrm>
            <a:off x="5022273" y="1120676"/>
            <a:ext cx="21474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All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normality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%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4B4C7A-6D01-B342-AB99-B8E0EFFA2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2" y="3429000"/>
            <a:ext cx="4267198" cy="3047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849ED7-2B5C-9B4C-B7FB-71E5276E6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037" y="3429000"/>
            <a:ext cx="4267200" cy="304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86024D-18C1-8A48-9BEA-4ABAAB386FA2}"/>
              </a:ext>
            </a:extLst>
          </p:cNvPr>
          <p:cNvSpPr txBox="1"/>
          <p:nvPr/>
        </p:nvSpPr>
        <p:spPr>
          <a:xfrm>
            <a:off x="7682948" y="1560443"/>
            <a:ext cx="2554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r>
              <a:rPr lang="en-US" altLang="zh-TW" baseline="30000" dirty="0"/>
              <a:t>nd</a:t>
            </a:r>
            <a:r>
              <a:rPr lang="zh-TW" altLang="en-US" dirty="0"/>
              <a:t> </a:t>
            </a:r>
            <a:r>
              <a:rPr lang="en-US" altLang="zh-TW" dirty="0"/>
              <a:t>internet</a:t>
            </a:r>
            <a:r>
              <a:rPr lang="zh-TW" altLang="en-US" dirty="0"/>
              <a:t> </a:t>
            </a:r>
            <a:r>
              <a:rPr lang="en-US" altLang="zh-TW" dirty="0"/>
              <a:t>spend</a:t>
            </a:r>
            <a:r>
              <a:rPr lang="zh-TW" altLang="en-US" dirty="0"/>
              <a:t> </a:t>
            </a:r>
            <a:r>
              <a:rPr lang="en-US" altLang="zh-TW" dirty="0"/>
              <a:t>(1.18),</a:t>
            </a:r>
          </a:p>
          <a:p>
            <a:r>
              <a:rPr lang="en-US" altLang="zh-TW" dirty="0"/>
              <a:t>3</a:t>
            </a:r>
            <a:r>
              <a:rPr lang="en-US" altLang="zh-TW" baseline="30000" dirty="0"/>
              <a:t>rd</a:t>
            </a:r>
            <a:r>
              <a:rPr lang="zh-TW" altLang="en-US" dirty="0"/>
              <a:t> </a:t>
            </a:r>
            <a:r>
              <a:rPr lang="en-US" altLang="zh-TW" dirty="0"/>
              <a:t>retained</a:t>
            </a:r>
            <a:r>
              <a:rPr lang="zh-TW" altLang="en-US" dirty="0"/>
              <a:t> </a:t>
            </a:r>
            <a:r>
              <a:rPr lang="en-US" altLang="zh-TW" dirty="0"/>
              <a:t>spend,</a:t>
            </a:r>
          </a:p>
          <a:p>
            <a:r>
              <a:rPr lang="en-US" altLang="zh-TW" dirty="0"/>
              <a:t>7</a:t>
            </a:r>
            <a:r>
              <a:rPr lang="en-US" altLang="zh-TW" baseline="30000" dirty="0"/>
              <a:t>th</a:t>
            </a:r>
            <a:r>
              <a:rPr lang="zh-TW" altLang="en-US" dirty="0"/>
              <a:t> </a:t>
            </a:r>
            <a:r>
              <a:rPr lang="en-US" altLang="zh-TW" dirty="0" err="1"/>
              <a:t>hhincome</a:t>
            </a:r>
            <a:r>
              <a:rPr lang="en-US" altLang="zh-TW" dirty="0"/>
              <a:t>(65889)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240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FF7DD9-3564-444C-A926-7716843FA617}"/>
              </a:ext>
            </a:extLst>
          </p:cNvPr>
          <p:cNvSpPr txBox="1"/>
          <p:nvPr/>
        </p:nvSpPr>
        <p:spPr>
          <a:xfrm>
            <a:off x="1908925" y="407773"/>
            <a:ext cx="785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Seg6: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12.8%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size,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16.34%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rev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share,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Personal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Shopper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old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lady,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kids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carer</a:t>
            </a:r>
            <a:r>
              <a:rPr lang="en-US" altLang="zh-TW" dirty="0">
                <a:solidFill>
                  <a:srgbClr val="FF0000"/>
                </a:solidFill>
              </a:rPr>
              <a:t>,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visit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the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most,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buy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more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unique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size,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visit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few,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response</a:t>
            </a:r>
            <a:r>
              <a:rPr lang="zh-TW" altLang="en-US" dirty="0">
                <a:solidFill>
                  <a:srgbClr val="FF0000"/>
                </a:solidFill>
              </a:rPr>
              <a:t>  </a:t>
            </a:r>
            <a:r>
              <a:rPr lang="en-US" altLang="zh-TW" dirty="0">
                <a:solidFill>
                  <a:srgbClr val="FF0000"/>
                </a:solidFill>
              </a:rPr>
              <a:t>much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69064E-E47E-584C-854B-92816CA7846E}"/>
              </a:ext>
            </a:extLst>
          </p:cNvPr>
          <p:cNvSpPr/>
          <p:nvPr/>
        </p:nvSpPr>
        <p:spPr>
          <a:xfrm>
            <a:off x="4010056" y="1002582"/>
            <a:ext cx="273804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Other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Mean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%</a:t>
            </a:r>
          </a:p>
          <a:p>
            <a:endParaRPr lang="en-US" dirty="0"/>
          </a:p>
          <a:p>
            <a:r>
              <a:rPr lang="en-US" dirty="0" err="1"/>
              <a:t>total_spend</a:t>
            </a:r>
            <a:r>
              <a:rPr lang="zh-TW" altLang="en-US" dirty="0"/>
              <a:t> </a:t>
            </a:r>
            <a:r>
              <a:rPr lang="en-US" altLang="zh-TW" dirty="0"/>
              <a:t>-21.6</a:t>
            </a:r>
          </a:p>
          <a:p>
            <a:r>
              <a:rPr lang="en-US" dirty="0" err="1"/>
              <a:t>mens_dept_spend</a:t>
            </a:r>
            <a:r>
              <a:rPr lang="zh-TW" altLang="en-US" dirty="0"/>
              <a:t> </a:t>
            </a:r>
            <a:r>
              <a:rPr lang="en-US" altLang="zh-TW" dirty="0"/>
              <a:t>-10.8</a:t>
            </a:r>
          </a:p>
          <a:p>
            <a:r>
              <a:rPr lang="en-US" dirty="0"/>
              <a:t>womens_dept_spend</a:t>
            </a:r>
            <a:r>
              <a:rPr lang="en-US" altLang="zh-TW" dirty="0"/>
              <a:t>-23.6</a:t>
            </a:r>
          </a:p>
          <a:p>
            <a:r>
              <a:rPr lang="en-US" dirty="0"/>
              <a:t>kids_dept_spend</a:t>
            </a:r>
            <a:r>
              <a:rPr lang="en-US" altLang="zh-TW" dirty="0"/>
              <a:t>-20</a:t>
            </a:r>
          </a:p>
          <a:p>
            <a:r>
              <a:rPr lang="en-US" dirty="0"/>
              <a:t>athletic_dept_spend</a:t>
            </a:r>
            <a:r>
              <a:rPr lang="en-US" altLang="zh-TW" dirty="0"/>
              <a:t>-22.4</a:t>
            </a:r>
          </a:p>
          <a:p>
            <a:r>
              <a:rPr lang="en-US" dirty="0"/>
              <a:t>accessories_spend</a:t>
            </a:r>
            <a:r>
              <a:rPr lang="en-US" altLang="zh-TW" dirty="0"/>
              <a:t>-28.6</a:t>
            </a:r>
          </a:p>
          <a:p>
            <a:r>
              <a:rPr lang="en-US" dirty="0"/>
              <a:t>Response</a:t>
            </a:r>
            <a:r>
              <a:rPr lang="en-US" altLang="zh-TW" dirty="0"/>
              <a:t>48.4</a:t>
            </a:r>
          </a:p>
          <a:p>
            <a:r>
              <a:rPr lang="en-US" dirty="0" err="1"/>
              <a:t>total_txns</a:t>
            </a:r>
            <a:r>
              <a:rPr lang="zh-TW" altLang="en-US" dirty="0"/>
              <a:t> </a:t>
            </a:r>
            <a:r>
              <a:rPr lang="en-US" altLang="zh-TW" dirty="0"/>
              <a:t>-23.4</a:t>
            </a:r>
          </a:p>
          <a:p>
            <a:r>
              <a:rPr lang="en-US" dirty="0" err="1"/>
              <a:t>total_items</a:t>
            </a:r>
            <a:r>
              <a:rPr lang="zh-TW" altLang="en-US" dirty="0"/>
              <a:t> </a:t>
            </a:r>
            <a:r>
              <a:rPr lang="en-US" altLang="zh-TW" dirty="0"/>
              <a:t>-24.3</a:t>
            </a:r>
          </a:p>
          <a:p>
            <a:r>
              <a:rPr lang="en-US" dirty="0"/>
              <a:t>unique_depts</a:t>
            </a:r>
            <a:r>
              <a:rPr lang="en-US" altLang="zh-TW" dirty="0"/>
              <a:t>-11.6,</a:t>
            </a:r>
          </a:p>
          <a:p>
            <a:endParaRPr lang="en-US" altLang="zh-T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BE2376-EEF1-384C-AD30-A6036399D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922" y="4082121"/>
            <a:ext cx="3886231" cy="2775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4342AE-94D9-E340-836B-EEF14896B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923" y="1002582"/>
            <a:ext cx="3886231" cy="27758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872AD7-4CFE-CC42-953A-7D323157A7E6}"/>
              </a:ext>
            </a:extLst>
          </p:cNvPr>
          <p:cNvSpPr txBox="1"/>
          <p:nvPr/>
        </p:nvSpPr>
        <p:spPr>
          <a:xfrm>
            <a:off x="462824" y="1007213"/>
            <a:ext cx="289220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Oldest(36.87),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/>
              <a:t>spend</a:t>
            </a:r>
            <a:r>
              <a:rPr lang="zh-TW" altLang="en-US" dirty="0"/>
              <a:t> </a:t>
            </a:r>
            <a:r>
              <a:rPr lang="en-US" altLang="zh-TW" dirty="0"/>
              <a:t>total,</a:t>
            </a:r>
          </a:p>
          <a:p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 err="1"/>
              <a:t>women_dept_spend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 err="1"/>
              <a:t>kid_dept_spend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 err="1"/>
              <a:t>athletic_dept_spend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 err="1"/>
              <a:t>accessories_spend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/>
              <a:t>response(twice</a:t>
            </a:r>
            <a:r>
              <a:rPr lang="zh-TW" altLang="en-US" dirty="0"/>
              <a:t> </a:t>
            </a:r>
            <a:r>
              <a:rPr lang="en-US" altLang="zh-TW" dirty="0"/>
              <a:t>than</a:t>
            </a:r>
            <a:r>
              <a:rPr lang="zh-TW" altLang="en-US" dirty="0"/>
              <a:t> </a:t>
            </a:r>
            <a:r>
              <a:rPr lang="en-US" altLang="zh-TW" dirty="0"/>
              <a:t>2</a:t>
            </a:r>
            <a:r>
              <a:rPr lang="en-US" altLang="zh-TW" baseline="30000" dirty="0"/>
              <a:t>nd</a:t>
            </a:r>
            <a:r>
              <a:rPr lang="zh-TW" altLang="en-US" dirty="0"/>
              <a:t> </a:t>
            </a:r>
            <a:r>
              <a:rPr lang="en-US" altLang="zh-TW" dirty="0"/>
              <a:t>),</a:t>
            </a:r>
          </a:p>
          <a:p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/>
              <a:t>total</a:t>
            </a:r>
            <a:r>
              <a:rPr lang="zh-TW" altLang="en-US" dirty="0"/>
              <a:t> </a:t>
            </a:r>
            <a:r>
              <a:rPr lang="en-US" altLang="zh-TW" dirty="0"/>
              <a:t>transactions,</a:t>
            </a:r>
          </a:p>
          <a:p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/>
              <a:t>total</a:t>
            </a:r>
            <a:r>
              <a:rPr lang="zh-TW" altLang="en-US" dirty="0"/>
              <a:t> </a:t>
            </a:r>
            <a:r>
              <a:rPr lang="en-US" altLang="zh-TW" dirty="0"/>
              <a:t>items,</a:t>
            </a:r>
          </a:p>
          <a:p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/>
              <a:t>unique</a:t>
            </a:r>
            <a:r>
              <a:rPr lang="zh-TW" altLang="en-US" dirty="0"/>
              <a:t> </a:t>
            </a:r>
            <a:r>
              <a:rPr lang="en-US" altLang="zh-TW" dirty="0"/>
              <a:t>sizes(2.84),</a:t>
            </a:r>
          </a:p>
          <a:p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/>
              <a:t>unique</a:t>
            </a:r>
            <a:r>
              <a:rPr lang="zh-TW" altLang="en-US" dirty="0"/>
              <a:t> </a:t>
            </a:r>
            <a:r>
              <a:rPr lang="en-US" altLang="zh-TW" dirty="0"/>
              <a:t>dept(2.33),</a:t>
            </a:r>
          </a:p>
          <a:p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/>
              <a:t>tenure,</a:t>
            </a:r>
          </a:p>
          <a:p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/>
              <a:t>retained</a:t>
            </a:r>
            <a:r>
              <a:rPr lang="zh-TW" altLang="en-US" dirty="0"/>
              <a:t> </a:t>
            </a:r>
            <a:r>
              <a:rPr lang="en-US" altLang="zh-TW" dirty="0"/>
              <a:t>spend,</a:t>
            </a:r>
          </a:p>
          <a:p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 err="1"/>
              <a:t>pct_response</a:t>
            </a:r>
            <a:r>
              <a:rPr lang="en-US" altLang="zh-TW" dirty="0"/>
              <a:t>(0.16),</a:t>
            </a:r>
          </a:p>
          <a:p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 err="1"/>
              <a:t>hhwoman</a:t>
            </a:r>
            <a:r>
              <a:rPr lang="en-US" altLang="zh-TW" dirty="0"/>
              <a:t>(1.61),</a:t>
            </a:r>
          </a:p>
          <a:p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zh-TW" altLang="en-US" dirty="0"/>
              <a:t> </a:t>
            </a:r>
            <a:r>
              <a:rPr lang="en-US" altLang="zh-TW" dirty="0" err="1"/>
              <a:t>hhincome</a:t>
            </a:r>
            <a:r>
              <a:rPr lang="en-US" altLang="zh-TW" dirty="0"/>
              <a:t>(73941)</a:t>
            </a:r>
          </a:p>
        </p:txBody>
      </p:sp>
    </p:spTree>
    <p:extLst>
      <p:ext uri="{BB962C8B-B14F-4D97-AF65-F5344CB8AC3E}">
        <p14:creationId xmlns:p14="http://schemas.microsoft.com/office/powerpoint/2010/main" val="3757810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FF7DD9-3564-444C-A926-7716843FA617}"/>
              </a:ext>
            </a:extLst>
          </p:cNvPr>
          <p:cNvSpPr txBox="1"/>
          <p:nvPr/>
        </p:nvSpPr>
        <p:spPr>
          <a:xfrm>
            <a:off x="1589809" y="488373"/>
            <a:ext cx="49896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Seg7: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10.5%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size,11.13%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revshare</a:t>
            </a:r>
            <a:r>
              <a:rPr lang="en-US" altLang="zh-TW" dirty="0">
                <a:solidFill>
                  <a:srgbClr val="FF0000"/>
                </a:solidFill>
              </a:rPr>
              <a:t>,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Be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My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Valentine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don’t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shop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online,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69064E-E47E-584C-854B-92816CA7846E}"/>
              </a:ext>
            </a:extLst>
          </p:cNvPr>
          <p:cNvSpPr/>
          <p:nvPr/>
        </p:nvSpPr>
        <p:spPr>
          <a:xfrm>
            <a:off x="2284229" y="1098352"/>
            <a:ext cx="27380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Other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Mean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%</a:t>
            </a:r>
          </a:p>
          <a:p>
            <a:endParaRPr lang="en-US" dirty="0"/>
          </a:p>
          <a:p>
            <a:r>
              <a:rPr lang="en-US" dirty="0" err="1"/>
              <a:t>internet_spend</a:t>
            </a:r>
            <a:r>
              <a:rPr lang="zh-TW" altLang="en-US" dirty="0"/>
              <a:t> </a:t>
            </a:r>
            <a:r>
              <a:rPr lang="en-US" altLang="zh-TW" dirty="0"/>
              <a:t>-71.2</a:t>
            </a:r>
          </a:p>
          <a:p>
            <a:r>
              <a:rPr lang="en-US" dirty="0" err="1"/>
              <a:t>kids_dept_spend</a:t>
            </a:r>
            <a:r>
              <a:rPr lang="zh-TW" altLang="en-US" dirty="0"/>
              <a:t> </a:t>
            </a:r>
            <a:r>
              <a:rPr lang="en-US" altLang="zh-TW" dirty="0"/>
              <a:t>+17.1</a:t>
            </a:r>
          </a:p>
          <a:p>
            <a:r>
              <a:rPr lang="en-US" dirty="0"/>
              <a:t>Response</a:t>
            </a:r>
            <a:r>
              <a:rPr lang="zh-TW" altLang="en-US" dirty="0"/>
              <a:t> </a:t>
            </a:r>
            <a:r>
              <a:rPr lang="en-US" altLang="zh-TW" dirty="0"/>
              <a:t>+10.5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4A12AD-CEBF-8F46-9990-058691ADE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532" y="3575168"/>
            <a:ext cx="4260112" cy="3042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D3A3D0-0997-824B-800E-C337839FD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32" y="386063"/>
            <a:ext cx="4260112" cy="30429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DB5626-BF2B-DD46-8FEF-A1DF233ED12F}"/>
              </a:ext>
            </a:extLst>
          </p:cNvPr>
          <p:cNvSpPr txBox="1"/>
          <p:nvPr/>
        </p:nvSpPr>
        <p:spPr>
          <a:xfrm>
            <a:off x="4840464" y="1108166"/>
            <a:ext cx="251107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</a:t>
            </a:r>
            <a:r>
              <a:rPr lang="en-US" altLang="zh-TW" baseline="30000" dirty="0"/>
              <a:t>nd</a:t>
            </a:r>
            <a:r>
              <a:rPr lang="zh-TW" altLang="en-US" dirty="0"/>
              <a:t> </a:t>
            </a:r>
            <a:r>
              <a:rPr lang="en-US" altLang="zh-TW" dirty="0"/>
              <a:t>old(34.54)</a:t>
            </a:r>
          </a:p>
          <a:p>
            <a:r>
              <a:rPr lang="en-US" altLang="zh-TW" dirty="0"/>
              <a:t>1</a:t>
            </a:r>
            <a:r>
              <a:rPr lang="en-US" altLang="zh-TW" baseline="30000" dirty="0"/>
              <a:t>st</a:t>
            </a:r>
            <a:r>
              <a:rPr lang="zh-TW" altLang="en-US" dirty="0"/>
              <a:t>  </a:t>
            </a:r>
            <a:r>
              <a:rPr lang="en-US" altLang="zh-TW" dirty="0" err="1"/>
              <a:t>hhkids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2</a:t>
            </a:r>
            <a:r>
              <a:rPr lang="en-US" altLang="zh-TW" baseline="30000" dirty="0"/>
              <a:t>nd</a:t>
            </a:r>
            <a:r>
              <a:rPr lang="zh-TW" altLang="en-US" dirty="0"/>
              <a:t> </a:t>
            </a:r>
            <a:r>
              <a:rPr lang="en-US" altLang="zh-TW" dirty="0" err="1"/>
              <a:t>kid_dept_spend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2</a:t>
            </a:r>
            <a:r>
              <a:rPr lang="en-US" altLang="zh-TW" baseline="30000" dirty="0"/>
              <a:t>nd</a:t>
            </a:r>
            <a:r>
              <a:rPr lang="zh-TW" altLang="en-US" dirty="0"/>
              <a:t> </a:t>
            </a:r>
            <a:r>
              <a:rPr lang="en-US" altLang="zh-TW" dirty="0" err="1"/>
              <a:t>athletic_dept_spend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2</a:t>
            </a:r>
            <a:r>
              <a:rPr lang="en-US" altLang="zh-TW" baseline="30000" dirty="0"/>
              <a:t>nd</a:t>
            </a:r>
            <a:r>
              <a:rPr lang="zh-TW" altLang="en-US" dirty="0"/>
              <a:t> </a:t>
            </a:r>
            <a:r>
              <a:rPr lang="en-US" altLang="zh-TW" dirty="0" err="1"/>
              <a:t>accessories_spend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2</a:t>
            </a:r>
            <a:r>
              <a:rPr lang="en-US" altLang="zh-TW" baseline="30000" dirty="0"/>
              <a:t>nd</a:t>
            </a:r>
            <a:r>
              <a:rPr lang="zh-TW" altLang="en-US" dirty="0"/>
              <a:t> </a:t>
            </a:r>
            <a:r>
              <a:rPr lang="en-US" altLang="zh-TW" dirty="0"/>
              <a:t>total</a:t>
            </a:r>
            <a:r>
              <a:rPr lang="zh-TW" altLang="en-US" dirty="0"/>
              <a:t> </a:t>
            </a:r>
            <a:r>
              <a:rPr lang="en-US" altLang="zh-TW" dirty="0"/>
              <a:t>transactions,</a:t>
            </a:r>
          </a:p>
          <a:p>
            <a:r>
              <a:rPr lang="en-US" altLang="zh-TW" dirty="0"/>
              <a:t>2</a:t>
            </a:r>
            <a:r>
              <a:rPr lang="en-US" altLang="zh-TW" baseline="30000" dirty="0"/>
              <a:t>nd</a:t>
            </a:r>
            <a:r>
              <a:rPr lang="zh-TW" altLang="en-US" dirty="0"/>
              <a:t> </a:t>
            </a:r>
            <a:r>
              <a:rPr lang="en-US" altLang="zh-TW" dirty="0"/>
              <a:t>total</a:t>
            </a:r>
            <a:r>
              <a:rPr lang="zh-TW" altLang="en-US" dirty="0"/>
              <a:t> </a:t>
            </a:r>
            <a:r>
              <a:rPr lang="en-US" altLang="zh-TW" dirty="0"/>
              <a:t>items,</a:t>
            </a:r>
          </a:p>
          <a:p>
            <a:r>
              <a:rPr lang="en-US" altLang="zh-TW" dirty="0"/>
              <a:t>2</a:t>
            </a:r>
            <a:r>
              <a:rPr lang="en-US" altLang="zh-TW" baseline="30000" dirty="0"/>
              <a:t>nd</a:t>
            </a:r>
            <a:r>
              <a:rPr lang="zh-TW" altLang="en-US" dirty="0"/>
              <a:t> </a:t>
            </a:r>
            <a:r>
              <a:rPr lang="en-US" altLang="zh-TW" dirty="0"/>
              <a:t>unique</a:t>
            </a:r>
            <a:r>
              <a:rPr lang="zh-TW" altLang="en-US" dirty="0"/>
              <a:t> </a:t>
            </a:r>
            <a:r>
              <a:rPr lang="en-US" altLang="zh-TW" dirty="0"/>
              <a:t>sizes(2.56),</a:t>
            </a:r>
          </a:p>
          <a:p>
            <a:r>
              <a:rPr lang="en-US" altLang="zh-TW" dirty="0"/>
              <a:t>2</a:t>
            </a:r>
            <a:r>
              <a:rPr lang="en-US" altLang="zh-TW" baseline="30000" dirty="0"/>
              <a:t>nd</a:t>
            </a:r>
            <a:r>
              <a:rPr lang="zh-TW" altLang="en-US" dirty="0"/>
              <a:t> </a:t>
            </a:r>
            <a:r>
              <a:rPr lang="en-US" altLang="zh-TW" dirty="0"/>
              <a:t>unique</a:t>
            </a:r>
            <a:r>
              <a:rPr lang="zh-TW" altLang="en-US" dirty="0"/>
              <a:t> </a:t>
            </a:r>
            <a:r>
              <a:rPr lang="en-US" altLang="zh-TW" dirty="0"/>
              <a:t>dept(2.13)</a:t>
            </a:r>
          </a:p>
          <a:p>
            <a:r>
              <a:rPr lang="en-US" altLang="zh-TW" dirty="0"/>
              <a:t>7</a:t>
            </a:r>
            <a:r>
              <a:rPr lang="en-US" altLang="zh-TW" baseline="30000" dirty="0"/>
              <a:t>th</a:t>
            </a:r>
            <a:r>
              <a:rPr lang="zh-TW" altLang="en-US" dirty="0"/>
              <a:t>  </a:t>
            </a:r>
            <a:r>
              <a:rPr lang="en-US" altLang="zh-TW" dirty="0"/>
              <a:t>internet</a:t>
            </a:r>
            <a:r>
              <a:rPr lang="zh-TW" altLang="en-US" dirty="0"/>
              <a:t> </a:t>
            </a:r>
            <a:r>
              <a:rPr lang="en-US" altLang="zh-TW" dirty="0"/>
              <a:t>spend(0.2),</a:t>
            </a:r>
          </a:p>
          <a:p>
            <a:r>
              <a:rPr lang="en-US" altLang="zh-TW" dirty="0"/>
              <a:t>2</a:t>
            </a:r>
            <a:r>
              <a:rPr lang="en-US" altLang="zh-TW" baseline="30000" dirty="0"/>
              <a:t>nd</a:t>
            </a:r>
            <a:r>
              <a:rPr lang="zh-TW" altLang="en-US" dirty="0"/>
              <a:t> </a:t>
            </a:r>
            <a:r>
              <a:rPr lang="en-US" altLang="zh-TW" dirty="0"/>
              <a:t>tenure,</a:t>
            </a:r>
          </a:p>
          <a:p>
            <a:r>
              <a:rPr lang="en-US" altLang="zh-TW" dirty="0"/>
              <a:t>2</a:t>
            </a:r>
            <a:r>
              <a:rPr lang="en-US" altLang="zh-TW" baseline="30000" dirty="0"/>
              <a:t>nd</a:t>
            </a:r>
            <a:r>
              <a:rPr lang="zh-TW" altLang="en-US" dirty="0"/>
              <a:t> </a:t>
            </a:r>
            <a:r>
              <a:rPr lang="en-US" altLang="zh-TW" dirty="0"/>
              <a:t>retained</a:t>
            </a:r>
            <a:r>
              <a:rPr lang="zh-TW" altLang="en-US" dirty="0"/>
              <a:t> </a:t>
            </a:r>
            <a:r>
              <a:rPr lang="en-US" altLang="zh-TW" dirty="0"/>
              <a:t>spend,</a:t>
            </a:r>
          </a:p>
          <a:p>
            <a:r>
              <a:rPr lang="en-US" altLang="zh-TW" dirty="0"/>
              <a:t>2</a:t>
            </a:r>
            <a:r>
              <a:rPr lang="en-US" altLang="zh-TW" baseline="30000" dirty="0"/>
              <a:t>nd</a:t>
            </a:r>
            <a:r>
              <a:rPr lang="zh-TW" altLang="en-US" dirty="0"/>
              <a:t> </a:t>
            </a:r>
            <a:r>
              <a:rPr lang="en-US" altLang="zh-TW" dirty="0" err="1"/>
              <a:t>pct_response</a:t>
            </a:r>
            <a:r>
              <a:rPr lang="en-US" altLang="zh-TW" dirty="0"/>
              <a:t>(0.11),</a:t>
            </a:r>
          </a:p>
          <a:p>
            <a:r>
              <a:rPr lang="en-US" altLang="zh-TW" dirty="0"/>
              <a:t>2</a:t>
            </a:r>
            <a:r>
              <a:rPr lang="en-US" altLang="zh-TW" baseline="30000" dirty="0"/>
              <a:t>nd</a:t>
            </a:r>
            <a:r>
              <a:rPr lang="zh-TW" altLang="en-US" dirty="0"/>
              <a:t> </a:t>
            </a:r>
            <a:r>
              <a:rPr lang="en-US" altLang="zh-TW" dirty="0" err="1"/>
              <a:t>hhwoman</a:t>
            </a:r>
            <a:r>
              <a:rPr lang="en-US" altLang="zh-TW" dirty="0"/>
              <a:t>(1.61),</a:t>
            </a:r>
          </a:p>
          <a:p>
            <a:r>
              <a:rPr lang="en-US" altLang="zh-TW" dirty="0"/>
              <a:t>2</a:t>
            </a:r>
            <a:r>
              <a:rPr lang="en-US" altLang="zh-TW" baseline="30000" dirty="0"/>
              <a:t>nd</a:t>
            </a:r>
            <a:r>
              <a:rPr lang="zh-TW" altLang="en-US" dirty="0"/>
              <a:t> </a:t>
            </a:r>
            <a:r>
              <a:rPr lang="en-US" altLang="zh-TW" dirty="0" err="1"/>
              <a:t>hhincome</a:t>
            </a:r>
            <a:r>
              <a:rPr lang="en-US" altLang="zh-TW" dirty="0"/>
              <a:t>(69136)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60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FF7DD9-3564-444C-A926-7716843FA617}"/>
              </a:ext>
            </a:extLst>
          </p:cNvPr>
          <p:cNvSpPr txBox="1"/>
          <p:nvPr/>
        </p:nvSpPr>
        <p:spPr>
          <a:xfrm>
            <a:off x="1589809" y="488373"/>
            <a:ext cx="540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Seg5: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24.1%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size, ,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22.15%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rev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share,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Coal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for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Christmas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31EBF-64FB-604C-BE2E-A5B00885209C}"/>
              </a:ext>
            </a:extLst>
          </p:cNvPr>
          <p:cNvSpPr txBox="1"/>
          <p:nvPr/>
        </p:nvSpPr>
        <p:spPr>
          <a:xfrm>
            <a:off x="787939" y="1120676"/>
            <a:ext cx="1342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Month</a:t>
            </a:r>
            <a:r>
              <a:rPr lang="zh-TW" altLang="en-US" dirty="0"/>
              <a:t> </a:t>
            </a:r>
            <a:r>
              <a:rPr lang="en-US" altLang="zh-TW" dirty="0"/>
              <a:t>mean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%</a:t>
            </a:r>
          </a:p>
          <a:p>
            <a:endParaRPr lang="en-US" dirty="0"/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69064E-E47E-584C-854B-92816CA7846E}"/>
              </a:ext>
            </a:extLst>
          </p:cNvPr>
          <p:cNvSpPr/>
          <p:nvPr/>
        </p:nvSpPr>
        <p:spPr>
          <a:xfrm>
            <a:off x="2284229" y="1098352"/>
            <a:ext cx="27380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Other</a:t>
            </a:r>
            <a:r>
              <a:rPr lang="zh-TW" altLang="en-US" dirty="0"/>
              <a:t> </a:t>
            </a:r>
            <a:endParaRPr lang="en-US" altLang="zh-TW" dirty="0"/>
          </a:p>
          <a:p>
            <a:r>
              <a:rPr lang="en-US" altLang="zh-TW" dirty="0"/>
              <a:t>Mean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%</a:t>
            </a:r>
          </a:p>
          <a:p>
            <a:endParaRPr lang="en-US" dirty="0"/>
          </a:p>
          <a:p>
            <a:r>
              <a:rPr lang="en-US" dirty="0" err="1"/>
              <a:t>kids_dept_spend</a:t>
            </a:r>
            <a:r>
              <a:rPr lang="zh-TW" altLang="en-US" dirty="0"/>
              <a:t> </a:t>
            </a:r>
            <a:r>
              <a:rPr lang="en-US" altLang="zh-TW" dirty="0"/>
              <a:t>-11.2</a:t>
            </a:r>
          </a:p>
          <a:p>
            <a:r>
              <a:rPr lang="en-US" dirty="0"/>
              <a:t>Response</a:t>
            </a:r>
            <a:r>
              <a:rPr lang="zh-TW" altLang="en-US" dirty="0"/>
              <a:t> </a:t>
            </a:r>
            <a:r>
              <a:rPr lang="en-US" altLang="zh-TW" dirty="0"/>
              <a:t>-17.5</a:t>
            </a:r>
          </a:p>
          <a:p>
            <a:r>
              <a:rPr lang="en-US" dirty="0" err="1"/>
              <a:t>total_items</a:t>
            </a:r>
            <a:r>
              <a:rPr lang="zh-TW" altLang="en-US" dirty="0"/>
              <a:t> </a:t>
            </a:r>
            <a:r>
              <a:rPr lang="en-US" altLang="zh-TW" dirty="0"/>
              <a:t>-10</a:t>
            </a:r>
          </a:p>
          <a:p>
            <a:r>
              <a:rPr lang="en-US" dirty="0" err="1"/>
              <a:t>ever_responded</a:t>
            </a:r>
            <a:r>
              <a:rPr lang="zh-TW" altLang="en-US" dirty="0"/>
              <a:t> </a:t>
            </a:r>
            <a:r>
              <a:rPr lang="en-US" altLang="zh-TW" dirty="0"/>
              <a:t>-11.8</a:t>
            </a:r>
          </a:p>
          <a:p>
            <a:r>
              <a:rPr lang="en-US" dirty="0" err="1"/>
              <a:t>kids_dept_buy</a:t>
            </a:r>
            <a:r>
              <a:rPr lang="zh-TW" altLang="en-US" dirty="0"/>
              <a:t> </a:t>
            </a:r>
            <a:r>
              <a:rPr lang="en-US" altLang="zh-TW" dirty="0"/>
              <a:t>-10.8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BA7AE-E4D1-DA44-9144-AB0450C1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694" y="3739910"/>
            <a:ext cx="3992802" cy="2852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099633-8E9F-E447-A83F-73B8295AE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274" y="3739910"/>
            <a:ext cx="3831926" cy="27370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9FE13B-C6B2-3041-AC86-EF57770A3905}"/>
              </a:ext>
            </a:extLst>
          </p:cNvPr>
          <p:cNvSpPr txBox="1"/>
          <p:nvPr/>
        </p:nvSpPr>
        <p:spPr>
          <a:xfrm>
            <a:off x="6192078" y="1401417"/>
            <a:ext cx="214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</a:t>
            </a:r>
            <a:r>
              <a:rPr lang="en-US" altLang="zh-TW" baseline="30000" dirty="0"/>
              <a:t>th</a:t>
            </a:r>
            <a:r>
              <a:rPr lang="zh-TW" altLang="en-US" dirty="0"/>
              <a:t> </a:t>
            </a:r>
            <a:r>
              <a:rPr lang="en-US" altLang="zh-TW" dirty="0" err="1"/>
              <a:t>hhincome</a:t>
            </a:r>
            <a:r>
              <a:rPr lang="en-US" altLang="zh-TW" dirty="0"/>
              <a:t>(67128)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961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ower Colo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F3EB2"/>
      </a:accent1>
      <a:accent2>
        <a:srgbClr val="FF5988"/>
      </a:accent2>
      <a:accent3>
        <a:srgbClr val="8A48BE"/>
      </a:accent3>
      <a:accent4>
        <a:srgbClr val="FE6D96"/>
      </a:accent4>
      <a:accent5>
        <a:srgbClr val="9B58D0"/>
      </a:accent5>
      <a:accent6>
        <a:srgbClr val="FD83A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>
          <a:noFill/>
        </a:ln>
      </a:spPr>
      <a:bodyPr lIns="0" tIns="0" rIns="0" bIns="0"/>
      <a:lstStyle>
        <a:defPPr>
          <a:defRPr/>
        </a:defPPr>
      </a:lstStyle>
    </a:spDef>
    <a:lnDef>
      <a:spPr>
        <a:ln w="2540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wer-Powerpoint Template" id="{E2818CF0-91FE-5045-919C-4D48C9FBDD77}" vid="{C82F97FF-A0D3-654E-A239-51AC5DEF6D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2531</TotalTime>
  <Words>1270</Words>
  <Application>Microsoft Macintosh PowerPoint</Application>
  <PresentationFormat>Widescreen</PresentationFormat>
  <Paragraphs>310</Paragraphs>
  <Slides>31</Slides>
  <Notes>2</Notes>
  <HiddenSlides>10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Titillium</vt:lpstr>
      <vt:lpstr>Titillium Bd</vt:lpstr>
      <vt:lpstr>Titillium Light</vt:lpstr>
      <vt:lpstr>Titillium Thin</vt:lpstr>
      <vt:lpstr>Arial</vt:lpstr>
      <vt:lpstr>Calibri</vt:lpstr>
      <vt:lpstr>Calibri Light</vt:lpstr>
      <vt:lpstr>Source Sans Pro</vt:lpstr>
      <vt:lpstr>Office Theme</vt:lpstr>
      <vt:lpstr>PowerPoint Presentation</vt:lpstr>
      <vt:lpstr>Woman spend much more than man PPL spend the fewest on kids all segements buy 2+ sizes opens and clicks are variant small(0.065, 0.009) range of hhincome=8052 range of age=3.5 hhwom&gt;&gt;hhmen (1st – 1st =0.6) wom_dept_buy&gt;&gt;man_dept_buy (1st-1st =0.36) man_dept_buy== kids_dept_buy athletic_dept_buy&gt; wom_dept_buy (1st – 1st = 0.052)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Woman spend much more than man PPL spend the fewest on kids all segements buy 2+ sizes opens and clicks are variant small(0.065, 0.009) range of hhincome=8052 range of age=3.5 hhwom&gt;&gt;hhmen (1st – 1st =0.6) wom_dept_buy&gt;&gt;man_dept_buy (1st-1st =0.36) man_dept_buy== kids_dept_buy athletic_dept_buy&gt; wom_dept_buy (1st – 1st = 0.052)  </vt:lpstr>
      <vt:lpstr>PowerPoint Presentation</vt:lpstr>
      <vt:lpstr>PowerPoint Presentation</vt:lpstr>
      <vt:lpstr>PowerPoint Presentation</vt:lpstr>
      <vt:lpstr>Executive Summary</vt:lpstr>
      <vt:lpstr>PowerPoint Presentation</vt:lpstr>
      <vt:lpstr>PowerPoint Presentation</vt:lpstr>
      <vt:lpstr>Segment Size</vt:lpstr>
      <vt:lpstr>Segment Size</vt:lpstr>
      <vt:lpstr>Highlighted Mean</vt:lpstr>
      <vt:lpstr>Number of Visit  in each month</vt:lpstr>
      <vt:lpstr>PowerPoint Presentation</vt:lpstr>
      <vt:lpstr>PowerPoint Presentation</vt:lpstr>
      <vt:lpstr>Daddy Daycare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Wang, Yu-Jen</dc:creator>
  <cp:lastModifiedBy>Wang, Yu-Jen</cp:lastModifiedBy>
  <cp:revision>90</cp:revision>
  <dcterms:created xsi:type="dcterms:W3CDTF">2019-09-11T14:33:00Z</dcterms:created>
  <dcterms:modified xsi:type="dcterms:W3CDTF">2019-09-13T08:44:01Z</dcterms:modified>
</cp:coreProperties>
</file>